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4"/>
  </p:notesMasterIdLst>
  <p:handoutMasterIdLst>
    <p:handoutMasterId r:id="rId75"/>
  </p:handoutMasterIdLst>
  <p:sldIdLst>
    <p:sldId id="387" r:id="rId2"/>
    <p:sldId id="422" r:id="rId3"/>
    <p:sldId id="657" r:id="rId4"/>
    <p:sldId id="723" r:id="rId5"/>
    <p:sldId id="658" r:id="rId6"/>
    <p:sldId id="659" r:id="rId7"/>
    <p:sldId id="609" r:id="rId8"/>
    <p:sldId id="533" r:id="rId9"/>
    <p:sldId id="524" r:id="rId10"/>
    <p:sldId id="668" r:id="rId11"/>
    <p:sldId id="679" r:id="rId12"/>
    <p:sldId id="669" r:id="rId13"/>
    <p:sldId id="670" r:id="rId14"/>
    <p:sldId id="671" r:id="rId15"/>
    <p:sldId id="660" r:id="rId16"/>
    <p:sldId id="699" r:id="rId17"/>
    <p:sldId id="725" r:id="rId18"/>
    <p:sldId id="704" r:id="rId19"/>
    <p:sldId id="724" r:id="rId20"/>
    <p:sldId id="705" r:id="rId21"/>
    <p:sldId id="677" r:id="rId22"/>
    <p:sldId id="672" r:id="rId23"/>
    <p:sldId id="673" r:id="rId24"/>
    <p:sldId id="675" r:id="rId25"/>
    <p:sldId id="676" r:id="rId26"/>
    <p:sldId id="674" r:id="rId27"/>
    <p:sldId id="664" r:id="rId28"/>
    <p:sldId id="665" r:id="rId29"/>
    <p:sldId id="678" r:id="rId30"/>
    <p:sldId id="666" r:id="rId31"/>
    <p:sldId id="667" r:id="rId32"/>
    <p:sldId id="683" r:id="rId33"/>
    <p:sldId id="720" r:id="rId34"/>
    <p:sldId id="713" r:id="rId35"/>
    <p:sldId id="680" r:id="rId36"/>
    <p:sldId id="719" r:id="rId37"/>
    <p:sldId id="681" r:id="rId38"/>
    <p:sldId id="700" r:id="rId39"/>
    <p:sldId id="682" r:id="rId40"/>
    <p:sldId id="684" r:id="rId41"/>
    <p:sldId id="685" r:id="rId42"/>
    <p:sldId id="686" r:id="rId43"/>
    <p:sldId id="687" r:id="rId44"/>
    <p:sldId id="688" r:id="rId45"/>
    <p:sldId id="689" r:id="rId46"/>
    <p:sldId id="706" r:id="rId47"/>
    <p:sldId id="707" r:id="rId48"/>
    <p:sldId id="716" r:id="rId49"/>
    <p:sldId id="717" r:id="rId50"/>
    <p:sldId id="690" r:id="rId51"/>
    <p:sldId id="691" r:id="rId52"/>
    <p:sldId id="692" r:id="rId53"/>
    <p:sldId id="693" r:id="rId54"/>
    <p:sldId id="694" r:id="rId55"/>
    <p:sldId id="695" r:id="rId56"/>
    <p:sldId id="696" r:id="rId57"/>
    <p:sldId id="697" r:id="rId58"/>
    <p:sldId id="698" r:id="rId59"/>
    <p:sldId id="714" r:id="rId60"/>
    <p:sldId id="701" r:id="rId61"/>
    <p:sldId id="702" r:id="rId62"/>
    <p:sldId id="703" r:id="rId63"/>
    <p:sldId id="708" r:id="rId64"/>
    <p:sldId id="709" r:id="rId65"/>
    <p:sldId id="710" r:id="rId66"/>
    <p:sldId id="711" r:id="rId67"/>
    <p:sldId id="712" r:id="rId68"/>
    <p:sldId id="722" r:id="rId69"/>
    <p:sldId id="721" r:id="rId70"/>
    <p:sldId id="718" r:id="rId71"/>
    <p:sldId id="715" r:id="rId72"/>
    <p:sldId id="521" r:id="rId7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FFCC00"/>
    <a:srgbClr val="DDDDDD"/>
    <a:srgbClr val="FFFF00"/>
    <a:srgbClr val="B2B2B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8" autoAdjust="0"/>
    <p:restoredTop sz="95889" autoAdjust="0"/>
  </p:normalViewPr>
  <p:slideViewPr>
    <p:cSldViewPr snapToGrid="0">
      <p:cViewPr>
        <p:scale>
          <a:sx n="100" d="100"/>
          <a:sy n="100" d="100"/>
        </p:scale>
        <p:origin x="-1422" y="-102"/>
      </p:cViewPr>
      <p:guideLst>
        <p:guide orient="horz" pos="913"/>
        <p:guide orient="horz" pos="3816"/>
        <p:guide orient="horz" pos="1729"/>
        <p:guide orient="horz" pos="3271"/>
        <p:guide pos="5465"/>
        <p:guide pos="1950"/>
        <p:guide pos="363"/>
        <p:guide pos="3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300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42" y="3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42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9BD59E-1787-49A2-B878-91B5BDDED9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388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42" y="3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9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42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6" tIns="47423" rIns="94846" bIns="474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ABD1D74-654D-44BF-A682-3029F5283C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427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8EDD0-7F37-4B9C-B464-5D0454233051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8EDD0-7F37-4B9C-B464-5D0454233051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8EDD0-7F37-4B9C-B464-5D0454233051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36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40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42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43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44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45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46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47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48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49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50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51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52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53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54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56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57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58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59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60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61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62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63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64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65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66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67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68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69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70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71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72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5C2E8-E8FA-4D9A-976A-943B16D44A3C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13" descr="signet_farbi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1588" y="6386553"/>
            <a:ext cx="1545409" cy="24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117414" y="6658948"/>
            <a:ext cx="1963307" cy="9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>
              <a:defRPr/>
            </a:pPr>
            <a:r>
              <a:rPr lang="de-DE" sz="600" b="1" dirty="0">
                <a:latin typeface="Arial" pitchFamily="34" charset="0"/>
              </a:rPr>
              <a:t>Institut für Baubetrieb - Univ.-Prof. Dr.-Ing. J. Schwarz</a:t>
            </a:r>
          </a:p>
        </p:txBody>
      </p:sp>
      <p:pic>
        <p:nvPicPr>
          <p:cNvPr id="12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78891" y="6350040"/>
            <a:ext cx="570441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 userDrawn="1"/>
        </p:nvSpPr>
        <p:spPr>
          <a:xfrm>
            <a:off x="0" y="696913"/>
            <a:ext cx="863600" cy="56165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de-DE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2522585" y="6553200"/>
            <a:ext cx="55372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pPr algn="ctr">
              <a:defRPr/>
            </a:pPr>
            <a:r>
              <a:rPr lang="de-DE" sz="1000" smtClean="0">
                <a:latin typeface="Arial" pitchFamily="34" charset="0"/>
              </a:rPr>
              <a:t>BB1_Ü1_Angebotskalkulation_05-02-10_Gö –  Seite </a:t>
            </a:r>
            <a:fld id="{6176A6C6-21DC-41AE-BFB5-3F977117B17C}" type="slidenum">
              <a:rPr lang="de-DE" sz="1000" smtClean="0">
                <a:latin typeface="Arial" pitchFamily="34" charset="0"/>
              </a:rPr>
              <a:pPr algn="ctr">
                <a:defRPr/>
              </a:pPr>
              <a:t>‹Nr.›</a:t>
            </a:fld>
            <a:endParaRPr lang="de-DE" sz="1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folie_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signet_farbi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1588" y="6386553"/>
            <a:ext cx="1545409" cy="24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7414" y="6658948"/>
            <a:ext cx="1963307" cy="9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>
              <a:defRPr/>
            </a:pPr>
            <a:r>
              <a:rPr lang="de-DE" sz="600" b="1" dirty="0">
                <a:latin typeface="Arial" pitchFamily="34" charset="0"/>
              </a:rPr>
              <a:t>Institut für Baubetrieb - Univ.-Prof. Dr.-Ing. J. Schwarz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78891" y="6350040"/>
            <a:ext cx="570441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696913"/>
            <a:ext cx="863600" cy="56165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de-DE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2522585" y="6553200"/>
            <a:ext cx="55372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pPr algn="ctr">
              <a:defRPr/>
            </a:pPr>
            <a:r>
              <a:rPr lang="de-DE" sz="1000" smtClean="0">
                <a:latin typeface="Arial" pitchFamily="34" charset="0"/>
              </a:rPr>
              <a:t>BB1_Ü1_Angebotskalkulation_05-02-10_Gö –  Seite </a:t>
            </a:r>
            <a:fld id="{6176A6C6-21DC-41AE-BFB5-3F977117B17C}" type="slidenum">
              <a:rPr lang="de-DE" sz="1000" smtClean="0">
                <a:latin typeface="Arial" pitchFamily="34" charset="0"/>
              </a:rPr>
              <a:pPr algn="ctr">
                <a:defRPr/>
              </a:pPr>
              <a:t>‹Nr.›</a:t>
            </a:fld>
            <a:endParaRPr lang="de-DE" sz="1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4AE2720-303D-4531-80CF-2EE3F632CE14}" type="datetimeFigureOut">
              <a:rPr lang="de-DE"/>
              <a:pPr>
                <a:defRPr/>
              </a:pPr>
              <a:t>20.06.2011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4E7AF19-25C1-4E89-8DDE-BD41395E35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689175" y="1985949"/>
            <a:ext cx="7200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3600" b="1" smtClean="0"/>
              <a:t>Grundlagen Baubetrieb</a:t>
            </a:r>
          </a:p>
          <a:p>
            <a:pPr algn="ctr"/>
            <a:endParaRPr lang="de-DE" sz="3600" b="1" smtClean="0"/>
          </a:p>
          <a:p>
            <a:pPr algn="ctr"/>
            <a:r>
              <a:rPr lang="de-DE" sz="3600" b="1" smtClean="0"/>
              <a:t>Thema:</a:t>
            </a:r>
            <a:endParaRPr lang="de-DE" sz="3600" b="1" dirty="0"/>
          </a:p>
          <a:p>
            <a:pPr algn="ctr"/>
            <a:r>
              <a:rPr lang="de-DE" sz="3600" b="1" smtClean="0"/>
              <a:t>„Klausuraufgabe als Übung zur Angebotskalkulation“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12" name="Textfeld 11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6" name="Textfeld 15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7" name="Textfeld 16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684000"/>
            <a:ext cx="73800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Angaben zum Kostenansatz „Baggerlader“ </a:t>
            </a:r>
          </a:p>
          <a:p>
            <a:pPr>
              <a:defRPr/>
            </a:pPr>
            <a:endParaRPr lang="de-DE" smtClean="0"/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tabLst>
                <a:tab pos="3228975" algn="l"/>
              </a:tabLst>
              <a:defRPr/>
            </a:pPr>
            <a:r>
              <a:rPr lang="de-DE" smtClean="0">
                <a:sym typeface="Symbol"/>
              </a:rPr>
              <a:t>Motorleistung:	60 kW 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tabLst>
                <a:tab pos="3228975" algn="l"/>
              </a:tabLst>
              <a:defRPr/>
            </a:pPr>
            <a:r>
              <a:rPr lang="de-DE" smtClean="0">
                <a:sym typeface="Symbol"/>
              </a:rPr>
              <a:t>Löffelinhalt:	1,0 m3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tabLst>
                <a:tab pos="3228975" algn="l"/>
              </a:tabLst>
              <a:defRPr/>
            </a:pPr>
            <a:r>
              <a:rPr lang="de-DE" smtClean="0">
                <a:sym typeface="Symbol"/>
              </a:rPr>
              <a:t>Mittlerer Neuwert:	77.700,- Euro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tabLst>
                <a:tab pos="3228975" algn="l"/>
              </a:tabLst>
              <a:defRPr/>
            </a:pPr>
            <a:r>
              <a:rPr lang="de-DE" smtClean="0">
                <a:sym typeface="Symbol"/>
              </a:rPr>
              <a:t>Nutzungsjahre:	4 Jahre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tabLst>
                <a:tab pos="3228975" algn="l"/>
              </a:tabLst>
              <a:defRPr/>
            </a:pPr>
            <a:r>
              <a:rPr lang="de-DE" smtClean="0">
                <a:sym typeface="Symbol"/>
              </a:rPr>
              <a:t>Vorhaltemonate:	35 Monate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tabLst>
                <a:tab pos="3228975" algn="l"/>
              </a:tabLst>
              <a:defRPr/>
            </a:pPr>
            <a:r>
              <a:rPr lang="de-DE" smtClean="0">
                <a:sym typeface="Symbol"/>
              </a:rPr>
              <a:t>kalkulatorischer Zinssatz:	6,5%/Jahr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tabLst>
                <a:tab pos="3228975" algn="l"/>
              </a:tabLst>
              <a:defRPr/>
            </a:pPr>
            <a:r>
              <a:rPr lang="de-DE" smtClean="0">
                <a:sym typeface="Symbol"/>
              </a:rPr>
              <a:t>Reparaturkosten-Satz:	2,7%/Monat	(vom Neuwert)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tabLst>
                <a:tab pos="3228975" algn="l"/>
              </a:tabLst>
              <a:defRPr/>
            </a:pPr>
            <a:r>
              <a:rPr lang="de-DE" smtClean="0">
                <a:sym typeface="Symbol"/>
              </a:rPr>
              <a:t>Sozialzuschlag (SZ):	103%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tabLst>
                <a:tab pos="3228975" algn="l"/>
              </a:tabLst>
              <a:defRPr/>
            </a:pPr>
            <a:r>
              <a:rPr lang="de-DE" smtClean="0"/>
              <a:t>Betriebsstoffkosten: 	0,12 l/(kWxStd) und 1,10 €/l 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tabLst>
                <a:tab pos="3228975" algn="l"/>
              </a:tabLst>
              <a:defRPr/>
            </a:pPr>
            <a:r>
              <a:rPr lang="de-DE" smtClean="0"/>
              <a:t>Betriebszeit: 	8 Std/Tag bei 75% Auslastung </a:t>
            </a:r>
          </a:p>
          <a:p>
            <a:pPr marL="266700" indent="-266700">
              <a:lnSpc>
                <a:spcPts val="2700"/>
              </a:lnSpc>
              <a:tabLst>
                <a:tab pos="3228975" algn="l"/>
              </a:tabLst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3228975" algn="l"/>
              </a:tabLst>
              <a:defRPr/>
            </a:pPr>
            <a:r>
              <a:rPr lang="de-DE" smtClean="0">
                <a:sym typeface="Symbol"/>
              </a:rPr>
              <a:t>Die Kosten des Baggerladers sollen für die Zeit des Aushubs in der Position Aushub verrechnet werden. Für die restliche Bauzeit soll der Baggerlader unter den Gemeinkosten erfasst werden.</a:t>
            </a:r>
            <a:endParaRPr lang="de-DE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pic>
        <p:nvPicPr>
          <p:cNvPr id="8" name="Grafik 7" descr="baggerlader-40941.jpg"/>
          <p:cNvPicPr>
            <a:picLocks noChangeAspect="1"/>
          </p:cNvPicPr>
          <p:nvPr/>
        </p:nvPicPr>
        <p:blipFill>
          <a:blip r:embed="rId3" cstate="print"/>
          <a:srcRect l="2835" t="13998" r="7087" b="12054"/>
          <a:stretch>
            <a:fillRect/>
          </a:stretch>
        </p:blipFill>
        <p:spPr>
          <a:xfrm>
            <a:off x="6559435" y="791305"/>
            <a:ext cx="2520000" cy="1508205"/>
          </a:xfrm>
          <a:prstGeom prst="rect">
            <a:avLst/>
          </a:prstGeom>
        </p:spPr>
      </p:pic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10475"/>
            <a:ext cx="7236000" cy="5286062"/>
          </a:xfrm>
          <a:prstGeom prst="rect">
            <a:avLst/>
          </a:prstGeom>
          <a:noFill/>
        </p:spPr>
        <p:txBody>
          <a:bodyPr rIns="3600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Angaben zum Kostenansatz „Rough-Terrain-Kran“</a:t>
            </a:r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r>
              <a:rPr lang="de-DE" smtClean="0"/>
              <a:t>Die Auswahl des Krans erfolgt nach dem Nennlastmoment!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2826"/>
          <a:stretch>
            <a:fillRect/>
          </a:stretch>
        </p:blipFill>
        <p:spPr bwMode="auto">
          <a:xfrm>
            <a:off x="1867800" y="1509707"/>
            <a:ext cx="7020000" cy="36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hteck 7"/>
          <p:cNvSpPr/>
          <p:nvPr/>
        </p:nvSpPr>
        <p:spPr>
          <a:xfrm>
            <a:off x="2676525" y="2809875"/>
            <a:ext cx="2556000" cy="1800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819400" y="3048000"/>
            <a:ext cx="432000" cy="21336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6" name="Textfeld 15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380000" cy="5909310"/>
          </a:xfrm>
          <a:prstGeom prst="rect">
            <a:avLst/>
          </a:prstGeom>
          <a:noFill/>
        </p:spPr>
        <p:txBody>
          <a:bodyPr rIns="3600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Angaben zum Kostenansatz „Rough-Terrain-Kran“ </a:t>
            </a:r>
          </a:p>
          <a:p>
            <a:pPr>
              <a:defRPr/>
            </a:pPr>
            <a:endParaRPr lang="de-DE" smtClean="0"/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defRPr/>
            </a:pPr>
            <a:r>
              <a:rPr lang="de-DE" smtClean="0"/>
              <a:t>Es ist der kleinstmöglichste und günstigste Kran </a:t>
            </a:r>
            <a:br>
              <a:rPr lang="de-DE" smtClean="0"/>
            </a:br>
            <a:r>
              <a:rPr lang="de-DE" smtClean="0"/>
              <a:t>mit ausreichendem Nennlastmoment zu wählen, </a:t>
            </a:r>
            <a:br>
              <a:rPr lang="de-DE" smtClean="0"/>
            </a:br>
            <a:r>
              <a:rPr lang="de-DE" smtClean="0"/>
              <a:t>der die Stahlbetonfertigteilstützen (L = 4,6 m; </a:t>
            </a:r>
            <a:br>
              <a:rPr lang="de-DE" smtClean="0"/>
            </a:br>
            <a:r>
              <a:rPr lang="de-DE" sz="2400" smtClean="0">
                <a:sym typeface="Symbol"/>
              </a:rPr>
              <a:t></a:t>
            </a:r>
            <a:r>
              <a:rPr lang="de-DE" sz="1050" smtClean="0">
                <a:sym typeface="Symbol"/>
              </a:rPr>
              <a:t>Stahlbeton</a:t>
            </a:r>
            <a:r>
              <a:rPr lang="de-DE" smtClean="0">
                <a:sym typeface="Symbol"/>
              </a:rPr>
              <a:t> = 2,6 ton/m3; siehe auch Skizze) </a:t>
            </a:r>
            <a:r>
              <a:rPr lang="de-DE" smtClean="0"/>
              <a:t>mit </a:t>
            </a:r>
            <a:br>
              <a:rPr lang="de-DE" smtClean="0"/>
            </a:br>
            <a:r>
              <a:rPr lang="de-DE" smtClean="0"/>
              <a:t>mindestens 13 m Ausladung noch heben kann.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defRPr/>
            </a:pPr>
            <a:r>
              <a:rPr lang="de-DE" smtClean="0"/>
              <a:t>Für den gewählten Kran ist der Mittelwert der </a:t>
            </a:r>
            <a:br>
              <a:rPr lang="de-DE" smtClean="0"/>
            </a:br>
            <a:r>
              <a:rPr lang="de-DE" smtClean="0"/>
              <a:t>(A+V)-Kosten anzusetzen. 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defRPr/>
            </a:pPr>
            <a:r>
              <a:rPr lang="de-DE" smtClean="0"/>
              <a:t>Bei den Rep-Kosten ist der Sozialzuschlag von 103% zu berechnen.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tabLst>
                <a:tab pos="4124325" algn="l"/>
              </a:tabLst>
              <a:defRPr/>
            </a:pPr>
            <a:r>
              <a:rPr lang="de-DE" smtClean="0"/>
              <a:t>Der Verbrauch an Kraftstoff beträgt:	0,15 l/(kWxStd) 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tabLst>
                <a:tab pos="4124325" algn="l"/>
              </a:tabLst>
              <a:defRPr/>
            </a:pPr>
            <a:r>
              <a:rPr lang="de-DE" smtClean="0"/>
              <a:t>Die Kosten für Kraftstoff betragen: 	1,10 €/l </a:t>
            </a:r>
          </a:p>
          <a:p>
            <a:pPr marL="266700" indent="-266700">
              <a:lnSpc>
                <a:spcPts val="2700"/>
              </a:lnSpc>
              <a:buFont typeface="Wingdings" pitchFamily="2" charset="2"/>
              <a:buChar char="Ø"/>
              <a:tabLst>
                <a:tab pos="4124325" algn="l"/>
              </a:tabLst>
              <a:defRPr/>
            </a:pPr>
            <a:r>
              <a:rPr lang="de-DE" smtClean="0"/>
              <a:t>Die Betriebszeit des Krans beträgt: 	8 Std/Tag bei 75% Auslastung</a:t>
            </a:r>
          </a:p>
          <a:p>
            <a:pPr marL="266700" indent="-266700">
              <a:lnSpc>
                <a:spcPts val="2700"/>
              </a:lnSpc>
              <a:tabLst>
                <a:tab pos="3943350" algn="l"/>
              </a:tabLst>
              <a:defRPr/>
            </a:pPr>
            <a:r>
              <a:rPr lang="de-DE" smtClean="0"/>
              <a:t> </a:t>
            </a:r>
          </a:p>
          <a:p>
            <a:pPr>
              <a:lnSpc>
                <a:spcPts val="2700"/>
              </a:lnSpc>
              <a:tabLst>
                <a:tab pos="3943350" algn="l"/>
              </a:tabLst>
              <a:defRPr/>
            </a:pPr>
            <a:r>
              <a:rPr lang="de-DE" smtClean="0">
                <a:sym typeface="Symbol"/>
              </a:rPr>
              <a:t>Die Kosten des Mobilkrans sollen für die Zeit der Stützenerrichtung in der Position „Betonstützen“ verrechnet werden. Für die restliche Bauzeit soll der Mobilkran unter den Gemeinkosten erfasst werden.</a:t>
            </a:r>
            <a:endParaRPr lang="de-DE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pic>
        <p:nvPicPr>
          <p:cNvPr id="8" name="Grafik 7" descr="imgview_db.jpg"/>
          <p:cNvPicPr>
            <a:picLocks noChangeAspect="1"/>
          </p:cNvPicPr>
          <p:nvPr/>
        </p:nvPicPr>
        <p:blipFill>
          <a:blip r:embed="rId3"/>
          <a:srcRect l="26267" r="22619"/>
          <a:stretch>
            <a:fillRect/>
          </a:stretch>
        </p:blipFill>
        <p:spPr>
          <a:xfrm>
            <a:off x="7607035" y="833440"/>
            <a:ext cx="1440000" cy="2985835"/>
          </a:xfrm>
          <a:prstGeom prst="rect">
            <a:avLst/>
          </a:prstGeom>
        </p:spPr>
      </p:pic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5286062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Angaben zu den Gemeinkosten, AGK und WuG sowie zur Bauzeit</a:t>
            </a:r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 marL="265113" indent="-265113">
              <a:lnSpc>
                <a:spcPts val="2700"/>
              </a:lnSpc>
              <a:buFont typeface="Wingdings" pitchFamily="2" charset="2"/>
              <a:buChar char="Ø"/>
              <a:tabLst>
                <a:tab pos="4667250" algn="r"/>
                <a:tab pos="4848225" algn="l"/>
              </a:tabLst>
            </a:pPr>
            <a:r>
              <a:rPr lang="de-DE" smtClean="0"/>
              <a:t>Weitere Lohnstunden in den GKdB:	1.500	Mann-Stunden</a:t>
            </a:r>
          </a:p>
          <a:p>
            <a:pPr marL="265113" indent="-265113">
              <a:lnSpc>
                <a:spcPts val="2700"/>
              </a:lnSpc>
              <a:buFont typeface="Wingdings" pitchFamily="2" charset="2"/>
              <a:buChar char="Ø"/>
              <a:tabLst>
                <a:tab pos="4667250" algn="r"/>
                <a:tab pos="4848225" algn="l"/>
              </a:tabLst>
            </a:pPr>
            <a:r>
              <a:rPr lang="de-DE" smtClean="0"/>
              <a:t>Andere Baustellengemeinkosten (je Monat):</a:t>
            </a:r>
          </a:p>
          <a:p>
            <a:pPr marL="722313" lvl="1" indent="-265113">
              <a:lnSpc>
                <a:spcPts val="2700"/>
              </a:lnSpc>
              <a:buFont typeface="Courier New" pitchFamily="49" charset="0"/>
              <a:buChar char="o"/>
              <a:tabLst>
                <a:tab pos="4667250" algn="r"/>
                <a:tab pos="4848225" algn="l"/>
              </a:tabLst>
            </a:pPr>
            <a:r>
              <a:rPr lang="de-DE" smtClean="0"/>
              <a:t>Aufsicht (Bauleiter): 	3.000,-	Euro 	</a:t>
            </a:r>
          </a:p>
          <a:p>
            <a:pPr marL="722313" lvl="1" indent="-265113">
              <a:lnSpc>
                <a:spcPts val="2700"/>
              </a:lnSpc>
              <a:buFont typeface="Courier New" pitchFamily="49" charset="0"/>
              <a:buChar char="o"/>
              <a:tabLst>
                <a:tab pos="4667250" algn="r"/>
                <a:tab pos="4848225" algn="l"/>
              </a:tabLst>
            </a:pPr>
            <a:r>
              <a:rPr lang="de-DE" smtClean="0"/>
              <a:t>Sonstiges BE-Gerät:	3.500,- 	Euro 	</a:t>
            </a:r>
          </a:p>
          <a:p>
            <a:pPr marL="722313" lvl="1" indent="-265113">
              <a:lnSpc>
                <a:spcPts val="2700"/>
              </a:lnSpc>
              <a:tabLst>
                <a:tab pos="4667250" algn="r"/>
                <a:tab pos="4848225" algn="l"/>
              </a:tabLst>
            </a:pPr>
            <a:r>
              <a:rPr lang="de-DE" smtClean="0"/>
              <a:t>	(Bauwagen, Dixi, Rüttelplatte, Mörtelmischer, etc.) </a:t>
            </a:r>
          </a:p>
          <a:p>
            <a:pPr marL="722313" lvl="1" indent="-265113">
              <a:lnSpc>
                <a:spcPts val="2700"/>
              </a:lnSpc>
              <a:buFont typeface="Courier New" pitchFamily="49" charset="0"/>
              <a:buChar char="o"/>
              <a:tabLst>
                <a:tab pos="4667250" algn="r"/>
                <a:tab pos="4848225" algn="l"/>
              </a:tabLst>
            </a:pPr>
            <a:r>
              <a:rPr lang="de-DE" smtClean="0"/>
              <a:t>1 Baggerlader und 1 Mobilkran sind noch hinzuzurechnen!</a:t>
            </a:r>
          </a:p>
          <a:p>
            <a:pPr marL="722313" lvl="1" indent="-265113">
              <a:lnSpc>
                <a:spcPts val="2700"/>
              </a:lnSpc>
              <a:buFont typeface="Courier New" pitchFamily="49" charset="0"/>
              <a:buChar char="o"/>
              <a:tabLst>
                <a:tab pos="4667250" algn="r"/>
                <a:tab pos="4848225" algn="l"/>
              </a:tabLst>
            </a:pPr>
            <a:r>
              <a:rPr lang="de-DE" smtClean="0"/>
              <a:t>Sonstiges: 	1.000,- 	Euro 	</a:t>
            </a:r>
          </a:p>
          <a:p>
            <a:pPr marL="722313" lvl="1" indent="-265113">
              <a:lnSpc>
                <a:spcPts val="2700"/>
              </a:lnSpc>
              <a:tabLst>
                <a:tab pos="4667250" algn="r"/>
                <a:tab pos="4848225" algn="l"/>
              </a:tabLst>
            </a:pPr>
            <a:endParaRPr lang="de-DE" smtClean="0"/>
          </a:p>
          <a:p>
            <a:pPr marL="265113" indent="-265113">
              <a:lnSpc>
                <a:spcPts val="2700"/>
              </a:lnSpc>
              <a:buFont typeface="Wingdings" pitchFamily="2" charset="2"/>
              <a:buChar char="Ø"/>
              <a:tabLst>
                <a:tab pos="4667250" algn="r"/>
                <a:tab pos="4848225" algn="l"/>
              </a:tabLst>
            </a:pPr>
            <a:r>
              <a:rPr lang="de-DE" smtClean="0"/>
              <a:t>Allgemeine Geschäftskosten: 	11,5% </a:t>
            </a:r>
          </a:p>
          <a:p>
            <a:pPr marL="265113" indent="-265113">
              <a:lnSpc>
                <a:spcPts val="2700"/>
              </a:lnSpc>
              <a:buFont typeface="Wingdings" pitchFamily="2" charset="2"/>
              <a:buChar char="Ø"/>
              <a:tabLst>
                <a:tab pos="4667250" algn="r"/>
                <a:tab pos="4848225" algn="l"/>
              </a:tabLst>
            </a:pPr>
            <a:r>
              <a:rPr lang="de-DE" smtClean="0"/>
              <a:t>Wagnis und Gewinn:	6,5%</a:t>
            </a:r>
          </a:p>
          <a:p>
            <a:pPr marL="265113" indent="-265113">
              <a:lnSpc>
                <a:spcPts val="2700"/>
              </a:lnSpc>
              <a:tabLst>
                <a:tab pos="4667250" algn="r"/>
                <a:tab pos="4848225" algn="l"/>
              </a:tabLst>
            </a:pPr>
            <a:endParaRPr lang="de-DE" smtClean="0"/>
          </a:p>
          <a:p>
            <a:pPr marL="265113" indent="-265113">
              <a:lnSpc>
                <a:spcPts val="2700"/>
              </a:lnSpc>
              <a:buFont typeface="Wingdings" pitchFamily="2" charset="2"/>
              <a:buChar char="Ø"/>
              <a:tabLst>
                <a:tab pos="4667250" algn="r"/>
                <a:tab pos="4848225" algn="l"/>
              </a:tabLst>
            </a:pPr>
            <a:r>
              <a:rPr lang="de-DE" smtClean="0"/>
              <a:t>Bauzeit:	</a:t>
            </a:r>
            <a:r>
              <a:rPr lang="de-DE" b="1" smtClean="0"/>
              <a:t>3	Monate bzw. 60 AT</a:t>
            </a:r>
          </a:p>
          <a:p>
            <a:pPr marL="265113" indent="-265113">
              <a:lnSpc>
                <a:spcPts val="2700"/>
              </a:lnSpc>
              <a:buFont typeface="Wingdings" pitchFamily="2" charset="2"/>
              <a:buChar char="Ø"/>
              <a:tabLst>
                <a:tab pos="4667250" algn="r"/>
                <a:tab pos="4848225" algn="l"/>
              </a:tabLst>
            </a:pPr>
            <a:r>
              <a:rPr lang="de-DE" smtClean="0"/>
              <a:t>Arbeitszeitregelung:	</a:t>
            </a:r>
            <a:r>
              <a:rPr lang="de-DE" b="1" smtClean="0"/>
              <a:t>8 	Std/AT; 20 AT/Monat</a:t>
            </a:r>
            <a:endParaRPr lang="de-DE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30008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Angaben zu den Kostenarten der Kalkulation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r>
              <a:rPr lang="de-DE" smtClean="0"/>
              <a:t>Es soll mit 4 Kostenarten gerechnet werden: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  <a:tabLst>
                <a:tab pos="2867025" algn="l"/>
              </a:tabLst>
              <a:defRPr/>
            </a:pPr>
            <a:r>
              <a:rPr lang="de-DE" smtClean="0"/>
              <a:t>Lohnkosten	(Lohn)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  <a:tabLst>
                <a:tab pos="2867025" algn="l"/>
              </a:tabLst>
              <a:defRPr/>
            </a:pPr>
            <a:r>
              <a:rPr lang="de-DE" smtClean="0"/>
              <a:t>Sonstige Kosten	(SoKo)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  <a:tabLst>
                <a:tab pos="2867025" algn="l"/>
              </a:tabLst>
              <a:defRPr/>
            </a:pPr>
            <a:r>
              <a:rPr lang="de-DE" smtClean="0"/>
              <a:t>Gerätekosten	(Gerät)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  <a:tabLst>
                <a:tab pos="2867025" algn="l"/>
              </a:tabLst>
              <a:defRPr/>
            </a:pPr>
            <a:r>
              <a:rPr lang="de-DE" smtClean="0"/>
              <a:t>Fremdleistungskosten	(NUKo)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4939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Angaben zu Leistungswerten und Aufwandswerten</a:t>
            </a:r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 marL="265113" lvl="1" indent="-265113" defTabSz="681038">
              <a:lnSpc>
                <a:spcPts val="2700"/>
              </a:lnSpc>
              <a:buFont typeface="Wingdings" pitchFamily="2" charset="2"/>
              <a:buChar char="Ø"/>
              <a:tabLst>
                <a:tab pos="3943350" algn="r"/>
                <a:tab pos="4124325" algn="l"/>
                <a:tab pos="5648325" algn="l"/>
              </a:tabLst>
            </a:pPr>
            <a:r>
              <a:rPr lang="de-DE" smtClean="0"/>
              <a:t>Aushub:	10	</a:t>
            </a:r>
            <a:r>
              <a:rPr lang="de-DE" smtClean="0">
                <a:solidFill>
                  <a:srgbClr val="FF0000"/>
                </a:solidFill>
              </a:rPr>
              <a:t>m3/Std</a:t>
            </a:r>
            <a:r>
              <a:rPr lang="de-DE" smtClean="0"/>
              <a:t>	(3 Mann)	</a:t>
            </a:r>
          </a:p>
          <a:p>
            <a:pPr marL="265113" lvl="1" indent="-265113" defTabSz="681038">
              <a:lnSpc>
                <a:spcPts val="2700"/>
              </a:lnSpc>
              <a:buFont typeface="Wingdings" pitchFamily="2" charset="2"/>
              <a:buChar char="Ø"/>
              <a:tabLst>
                <a:tab pos="3943350" algn="r"/>
                <a:tab pos="4124325" algn="l"/>
                <a:tab pos="5648325" algn="l"/>
              </a:tabLst>
            </a:pPr>
            <a:r>
              <a:rPr lang="de-DE" smtClean="0"/>
              <a:t>Sauberkeitsschicht 10 cm:	20	</a:t>
            </a:r>
            <a:r>
              <a:rPr lang="de-DE" smtClean="0">
                <a:solidFill>
                  <a:srgbClr val="FF0000"/>
                </a:solidFill>
              </a:rPr>
              <a:t>m2/Std</a:t>
            </a:r>
            <a:r>
              <a:rPr lang="de-DE" smtClean="0"/>
              <a:t>	(3 Mann)</a:t>
            </a:r>
          </a:p>
          <a:p>
            <a:pPr marL="265113" lvl="1" indent="-265113" defTabSz="681038">
              <a:lnSpc>
                <a:spcPts val="2700"/>
              </a:lnSpc>
              <a:buFont typeface="Wingdings" pitchFamily="2" charset="2"/>
              <a:buChar char="Ø"/>
              <a:tabLst>
                <a:tab pos="3943350" algn="r"/>
                <a:tab pos="4124325" algn="l"/>
                <a:tab pos="5648325" algn="l"/>
              </a:tabLst>
            </a:pPr>
            <a:r>
              <a:rPr lang="de-DE" smtClean="0"/>
              <a:t>Stahlbetonarbeiten: 	5,0	Mann-Std/m3	(4 Mann)</a:t>
            </a:r>
            <a:br>
              <a:rPr lang="de-DE" smtClean="0"/>
            </a:br>
            <a:r>
              <a:rPr lang="de-DE" smtClean="0"/>
              <a:t>(schalen, bewehren, betonieren, nacharbeiten)	</a:t>
            </a:r>
          </a:p>
          <a:p>
            <a:pPr marL="265113" lvl="1" indent="-265113" defTabSz="681038">
              <a:lnSpc>
                <a:spcPts val="2700"/>
              </a:lnSpc>
              <a:buFont typeface="Wingdings" pitchFamily="2" charset="2"/>
              <a:buChar char="Ø"/>
              <a:tabLst>
                <a:tab pos="3943350" algn="r"/>
                <a:tab pos="4124325" algn="l"/>
                <a:tab pos="5648325" algn="l"/>
              </a:tabLst>
            </a:pPr>
            <a:r>
              <a:rPr lang="de-DE" smtClean="0"/>
              <a:t>Betonfertigstützen installieren:	8,0	Mann-Std/Stk	(3 Mann)</a:t>
            </a:r>
          </a:p>
          <a:p>
            <a:pPr marL="265113" lvl="1" indent="-265113" defTabSz="681038">
              <a:lnSpc>
                <a:spcPts val="2700"/>
              </a:lnSpc>
              <a:buFont typeface="Wingdings" pitchFamily="2" charset="2"/>
              <a:buChar char="Ø"/>
              <a:tabLst>
                <a:tab pos="3943350" algn="r"/>
                <a:tab pos="4124325" algn="l"/>
                <a:tab pos="5648325" algn="l"/>
              </a:tabLst>
            </a:pPr>
            <a:r>
              <a:rPr lang="de-DE" smtClean="0"/>
              <a:t>Mauerwerk:	1,75	Mann-Std/m2	(5 Mann)</a:t>
            </a:r>
          </a:p>
          <a:p>
            <a:pPr marL="265113" lvl="1" indent="-265113" defTabSz="681038">
              <a:lnSpc>
                <a:spcPts val="2700"/>
              </a:lnSpc>
              <a:buFont typeface="Wingdings" pitchFamily="2" charset="2"/>
              <a:buChar char="Ø"/>
              <a:tabLst>
                <a:tab pos="3943350" algn="r"/>
                <a:tab pos="4124325" algn="l"/>
                <a:tab pos="5648325" algn="l"/>
              </a:tabLst>
            </a:pPr>
            <a:r>
              <a:rPr lang="de-DE" smtClean="0"/>
              <a:t>Verfüllen:	10	</a:t>
            </a:r>
            <a:r>
              <a:rPr lang="de-DE" smtClean="0">
                <a:solidFill>
                  <a:srgbClr val="FF0000"/>
                </a:solidFill>
              </a:rPr>
              <a:t>m3/Std</a:t>
            </a:r>
            <a:r>
              <a:rPr lang="de-DE" smtClean="0"/>
              <a:t>	(3 Mann)</a:t>
            </a:r>
          </a:p>
          <a:p>
            <a:pPr marL="265113" lvl="1" indent="-265113" defTabSz="681038">
              <a:lnSpc>
                <a:spcPts val="2700"/>
              </a:lnSpc>
              <a:tabLst>
                <a:tab pos="3943350" algn="r"/>
                <a:tab pos="4124325" algn="l"/>
                <a:tab pos="5648325" algn="l"/>
              </a:tabLst>
            </a:pPr>
            <a:endParaRPr lang="de-DE" smtClean="0"/>
          </a:p>
          <a:p>
            <a:pPr marL="265113" lvl="1" indent="-265113" defTabSz="681038">
              <a:lnSpc>
                <a:spcPts val="2700"/>
              </a:lnSpc>
              <a:tabLst>
                <a:tab pos="3943350" algn="r"/>
                <a:tab pos="4124325" algn="l"/>
                <a:tab pos="5648325" algn="l"/>
              </a:tabLst>
            </a:pPr>
            <a:endParaRPr lang="de-DE" smtClean="0"/>
          </a:p>
          <a:p>
            <a:pPr marL="265113" lvl="1" indent="-265113" defTabSz="681038">
              <a:lnSpc>
                <a:spcPts val="2700"/>
              </a:lnSpc>
              <a:tabLst>
                <a:tab pos="3943350" algn="r"/>
                <a:tab pos="4124325" algn="l"/>
                <a:tab pos="5648325" algn="l"/>
              </a:tabLst>
            </a:pPr>
            <a:endParaRPr lang="de-DE" smtClean="0"/>
          </a:p>
          <a:p>
            <a:pPr marL="265113" lvl="1" indent="-265113" defTabSz="681038">
              <a:lnSpc>
                <a:spcPts val="2700"/>
              </a:lnSpc>
              <a:tabLst>
                <a:tab pos="3943350" algn="r"/>
                <a:tab pos="4124325" algn="l"/>
                <a:tab pos="5648325" algn="l"/>
              </a:tabLst>
            </a:pPr>
            <a:r>
              <a:rPr lang="de-DE" smtClean="0"/>
              <a:t>Angaben zum Lohn</a:t>
            </a:r>
          </a:p>
          <a:p>
            <a:pPr marL="265113" lvl="1" indent="-265113" defTabSz="681038">
              <a:lnSpc>
                <a:spcPts val="2700"/>
              </a:lnSpc>
              <a:tabLst>
                <a:tab pos="3943350" algn="r"/>
                <a:tab pos="4124325" algn="l"/>
                <a:tab pos="5648325" algn="l"/>
              </a:tabLst>
            </a:pPr>
            <a:r>
              <a:rPr lang="de-DE" smtClean="0"/>
              <a:t>Lohnkosten (Mittellohn):	25,00	Euro/Std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124325" y="403860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Anzusetzende Kolonnenstärke</a:t>
            </a:r>
            <a:endParaRPr lang="de-DE"/>
          </a:p>
        </p:txBody>
      </p:sp>
      <p:sp>
        <p:nvSpPr>
          <p:cNvPr id="17" name="Freihandform 16"/>
          <p:cNvSpPr/>
          <p:nvPr/>
        </p:nvSpPr>
        <p:spPr>
          <a:xfrm>
            <a:off x="7343775" y="3857625"/>
            <a:ext cx="438150" cy="371475"/>
          </a:xfrm>
          <a:custGeom>
            <a:avLst/>
            <a:gdLst>
              <a:gd name="connsiteX0" fmla="*/ 0 w 438150"/>
              <a:gd name="connsiteY0" fmla="*/ 371475 h 371475"/>
              <a:gd name="connsiteX1" fmla="*/ 323850 w 438150"/>
              <a:gd name="connsiteY1" fmla="*/ 371475 h 371475"/>
              <a:gd name="connsiteX2" fmla="*/ 438150 w 438150"/>
              <a:gd name="connsiteY2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" h="371475">
                <a:moveTo>
                  <a:pt x="0" y="371475"/>
                </a:moveTo>
                <a:lnTo>
                  <a:pt x="323850" y="371475"/>
                </a:lnTo>
                <a:lnTo>
                  <a:pt x="438150" y="0"/>
                </a:lnTo>
              </a:path>
            </a:pathLst>
          </a:cu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Beachte: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 marL="265113" indent="-265113"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r>
              <a:rPr lang="de-DE" u="sng" smtClean="0"/>
              <a:t>Leistungswerte</a:t>
            </a:r>
          </a:p>
          <a:p>
            <a:pPr indent="1588"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r>
              <a:rPr lang="de-DE" smtClean="0"/>
              <a:t>Dabei handelt es sich um den Zahlenwert, der die stündliche Leistung einer Baumaschine kennzeichnet.</a:t>
            </a:r>
          </a:p>
          <a:p>
            <a:pPr indent="1588"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r>
              <a:rPr lang="de-DE" smtClean="0"/>
              <a:t>Leistungswert = Menge/Arbeitsauswand  in </a:t>
            </a:r>
            <a:r>
              <a:rPr lang="de-DE" b="1" smtClean="0"/>
              <a:t>[Eh/Std]</a:t>
            </a:r>
          </a:p>
          <a:p>
            <a:pPr indent="1588"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endParaRPr lang="de-DE" b="1" smtClean="0"/>
          </a:p>
          <a:p>
            <a:pPr indent="1588"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r>
              <a:rPr lang="de-DE" smtClean="0"/>
              <a:t>Beispiel:</a:t>
            </a:r>
          </a:p>
          <a:p>
            <a:pPr indent="1588" defTabSz="681038">
              <a:lnSpc>
                <a:spcPct val="150000"/>
              </a:lnSpc>
            </a:pPr>
            <a:r>
              <a:rPr lang="de-DE" smtClean="0"/>
              <a:t>Ein Aushub mit 10 m3/Std bei einer Kolonnenstärke von 3 Mann bedeutet, dass eine Produktivität (Leistung) vorliegt, in der in 1 Stunde 10 m3 ausgehoben werden und dabei 3 Mann-Stunden anfallen. Der Aufwandswert ergibt sich somit zu: 1/ 10 x 3 = 0,3 Std/m3!</a:t>
            </a:r>
          </a:p>
          <a:p>
            <a:pPr indent="1588" defTabSz="681038">
              <a:lnSpc>
                <a:spcPct val="150000"/>
              </a:lnSpc>
            </a:pPr>
            <a:r>
              <a:rPr lang="de-DE" smtClean="0">
                <a:sym typeface="Symbol"/>
              </a:rPr>
              <a:t> wichtig um Lohnkosten zu bestimmen!</a:t>
            </a:r>
            <a:endParaRPr lang="de-DE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Beachte: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 marL="265113" indent="-265113"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r>
              <a:rPr lang="de-DE" u="sng" smtClean="0"/>
              <a:t>Aufwandswerte</a:t>
            </a:r>
          </a:p>
          <a:p>
            <a:pPr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r>
              <a:rPr lang="de-DE" smtClean="0"/>
              <a:t>Dabei handelt es sich um einen Zahlenwert, der den „Aufwand“ an Arbeitszeit (Mann-Stunden) je Leistungseinheit zum Ausdruck bringen soll. </a:t>
            </a:r>
          </a:p>
          <a:p>
            <a:pPr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r>
              <a:rPr lang="de-DE" smtClean="0"/>
              <a:t>Aufwandswert = Arbeitszeit/Menge  in </a:t>
            </a:r>
            <a:r>
              <a:rPr lang="de-DE" b="1" smtClean="0"/>
              <a:t>[(Mann-)Std/Eh]</a:t>
            </a:r>
          </a:p>
          <a:p>
            <a:pPr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endParaRPr lang="de-DE" smtClean="0"/>
          </a:p>
          <a:p>
            <a:pPr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r>
              <a:rPr lang="de-DE" smtClean="0"/>
              <a:t>Beispiel</a:t>
            </a:r>
          </a:p>
          <a:p>
            <a:pPr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r>
              <a:rPr lang="de-DE" smtClean="0"/>
              <a:t>Beim Stellen der Betonfertigstützen sind 8 Mann-Std/Stk anzusetzen. Dies bedeutet, dass bei einer Kolonnenstärke von 3 Mann 8 / 3 = 2,67 Std benötigt werden, um 1 Stütze zu stellen. Somit liegt eine Leistung von 1 / 2,67 = 0,38 Stk/Std vor.</a:t>
            </a:r>
          </a:p>
          <a:p>
            <a:pPr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r>
              <a:rPr lang="de-DE" smtClean="0">
                <a:sym typeface="Symbol"/>
              </a:rPr>
              <a:t> wichtig um Ausführungszeiten zu bestimmen!</a:t>
            </a:r>
            <a:endParaRPr lang="de-DE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69875" y="3125788"/>
            <a:ext cx="72360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400" b="1" smtClean="0"/>
              <a:t>Ablauf der Kalkulation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88925" y="2535238"/>
            <a:ext cx="7236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400" b="1" smtClean="0"/>
              <a:t>Wie ist nun vorzugehen?</a:t>
            </a:r>
          </a:p>
          <a:p>
            <a:pPr algn="ctr">
              <a:lnSpc>
                <a:spcPct val="150000"/>
              </a:lnSpc>
              <a:defRPr/>
            </a:pPr>
            <a:endParaRPr lang="de-DE" sz="2400" b="1" smtClean="0"/>
          </a:p>
          <a:p>
            <a:pPr algn="ctr">
              <a:lnSpc>
                <a:spcPct val="150000"/>
              </a:lnSpc>
              <a:defRPr/>
            </a:pPr>
            <a:r>
              <a:rPr lang="de-DE" sz="2400" b="1" smtClean="0"/>
              <a:t>Was ist zu machen?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feld 60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cs typeface="Arial" charset="0"/>
              </a:rPr>
              <a:t>Einleitung und Eingliederung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203484" y="4720280"/>
            <a:ext cx="18466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  <a:flatTx/>
          </a:bodyPr>
          <a:lstStyle/>
          <a:p>
            <a:r>
              <a:rPr lang="de-DE" sz="1000" b="1" u="sng" smtClean="0"/>
              <a:t>Tunnelbau I – Master</a:t>
            </a:r>
            <a:endParaRPr lang="de-DE" sz="1000" b="1" u="sng"/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/>
              <a:t>Überblick über Verfahren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/>
              <a:t>Gebirgsverhalten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/>
              <a:t>Klassifizierung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/>
              <a:t>Spritzbetonbauweise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/>
              <a:t>Sicherungsmittel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/>
              <a:t>Sprengvortrieb</a:t>
            </a:r>
            <a:endParaRPr lang="de-DE" sz="1000"/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3646215" y="4057395"/>
            <a:ext cx="1692000" cy="6155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  <a:flatTx/>
          </a:bodyPr>
          <a:lstStyle/>
          <a:p>
            <a:r>
              <a:rPr lang="de-DE" sz="1000" b="1" u="sng" smtClean="0"/>
              <a:t>Baumanagement – Master</a:t>
            </a:r>
            <a:endParaRPr lang="de-DE" sz="1000" b="1" u="sng"/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/>
              <a:t>Bauverfahren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Kalkulation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/>
              <a:t>Termin-  / Ablaufplanung</a:t>
            </a:r>
          </a:p>
        </p:txBody>
      </p:sp>
      <p:sp>
        <p:nvSpPr>
          <p:cNvPr id="41" name="Oval 2"/>
          <p:cNvSpPr>
            <a:spLocks noChangeArrowheads="1"/>
          </p:cNvSpPr>
          <p:nvPr/>
        </p:nvSpPr>
        <p:spPr bwMode="auto">
          <a:xfrm rot="3600000">
            <a:off x="2684106" y="1895600"/>
            <a:ext cx="3240000" cy="900000"/>
          </a:xfrm>
          <a:prstGeom prst="ellipse">
            <a:avLst/>
          </a:prstGeom>
          <a:solidFill>
            <a:schemeClr val="bg1">
              <a:lumMod val="50000"/>
              <a:alpha val="34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3" name="Oval 2"/>
          <p:cNvSpPr>
            <a:spLocks noChangeArrowheads="1"/>
          </p:cNvSpPr>
          <p:nvPr/>
        </p:nvSpPr>
        <p:spPr bwMode="auto">
          <a:xfrm rot="10800000">
            <a:off x="4810850" y="3110075"/>
            <a:ext cx="3240000" cy="900000"/>
          </a:xfrm>
          <a:prstGeom prst="ellipse">
            <a:avLst/>
          </a:prstGeom>
          <a:solidFill>
            <a:schemeClr val="bg1">
              <a:lumMod val="75000"/>
              <a:alpha val="34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4" name="Oval 2"/>
          <p:cNvSpPr>
            <a:spLocks noChangeArrowheads="1"/>
          </p:cNvSpPr>
          <p:nvPr/>
        </p:nvSpPr>
        <p:spPr bwMode="auto">
          <a:xfrm rot="18000000">
            <a:off x="2684106" y="4348238"/>
            <a:ext cx="3240000" cy="900000"/>
          </a:xfrm>
          <a:prstGeom prst="ellipse">
            <a:avLst/>
          </a:prstGeom>
          <a:solidFill>
            <a:schemeClr val="bg1">
              <a:lumMod val="50000"/>
              <a:alpha val="34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1938725" y="3160707"/>
            <a:ext cx="766773" cy="76677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b="1" smtClean="0">
                <a:solidFill>
                  <a:schemeClr val="tx1"/>
                </a:solidFill>
                <a:latin typeface="Arial" charset="0"/>
              </a:rPr>
              <a:t>Planung</a:t>
            </a:r>
            <a:endParaRPr lang="de-DE" sz="12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6007770" y="848638"/>
            <a:ext cx="766773" cy="76677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b="1" smtClean="0"/>
              <a:t>Betrieb</a:t>
            </a:r>
          </a:p>
          <a:p>
            <a:pPr algn="ctr"/>
            <a:r>
              <a:rPr lang="de-DE" sz="1200" b="1" smtClean="0"/>
              <a:t>Nutzung</a:t>
            </a:r>
          </a:p>
        </p:txBody>
      </p:sp>
      <p:sp>
        <p:nvSpPr>
          <p:cNvPr id="55" name="Ellipse 54"/>
          <p:cNvSpPr/>
          <p:nvPr/>
        </p:nvSpPr>
        <p:spPr>
          <a:xfrm>
            <a:off x="5981136" y="5554680"/>
            <a:ext cx="766773" cy="76677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b="1" smtClean="0"/>
              <a:t>Errich-</a:t>
            </a:r>
          </a:p>
          <a:p>
            <a:pPr algn="ctr"/>
            <a:r>
              <a:rPr lang="de-DE" sz="1200" b="1" smtClean="0"/>
              <a:t>tung</a:t>
            </a:r>
          </a:p>
        </p:txBody>
      </p:sp>
      <p:sp>
        <p:nvSpPr>
          <p:cNvPr id="56" name="Freihandform 55"/>
          <p:cNvSpPr/>
          <p:nvPr/>
        </p:nvSpPr>
        <p:spPr>
          <a:xfrm rot="12300000">
            <a:off x="6782222" y="5475150"/>
            <a:ext cx="170953" cy="381663"/>
          </a:xfrm>
          <a:custGeom>
            <a:avLst/>
            <a:gdLst>
              <a:gd name="connsiteX0" fmla="*/ 0 w 170953"/>
              <a:gd name="connsiteY0" fmla="*/ 381663 h 381663"/>
              <a:gd name="connsiteX1" fmla="*/ 79513 w 170953"/>
              <a:gd name="connsiteY1" fmla="*/ 190832 h 381663"/>
              <a:gd name="connsiteX2" fmla="*/ 170953 w 170953"/>
              <a:gd name="connsiteY2" fmla="*/ 0 h 38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953" h="381663">
                <a:moveTo>
                  <a:pt x="0" y="381663"/>
                </a:moveTo>
                <a:cubicBezTo>
                  <a:pt x="25510" y="318053"/>
                  <a:pt x="51021" y="254443"/>
                  <a:pt x="79513" y="190832"/>
                </a:cubicBezTo>
                <a:cubicBezTo>
                  <a:pt x="108005" y="127221"/>
                  <a:pt x="139479" y="63610"/>
                  <a:pt x="170953" y="0"/>
                </a:cubicBezTo>
              </a:path>
            </a:pathLst>
          </a:custGeom>
          <a:ln w="50800">
            <a:solidFill>
              <a:schemeClr val="tx2">
                <a:lumMod val="60000"/>
                <a:lumOff val="40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Freihandform 56"/>
          <p:cNvSpPr/>
          <p:nvPr/>
        </p:nvSpPr>
        <p:spPr>
          <a:xfrm rot="13980000">
            <a:off x="5791656" y="6031551"/>
            <a:ext cx="170953" cy="381663"/>
          </a:xfrm>
          <a:custGeom>
            <a:avLst/>
            <a:gdLst>
              <a:gd name="connsiteX0" fmla="*/ 0 w 170953"/>
              <a:gd name="connsiteY0" fmla="*/ 381663 h 381663"/>
              <a:gd name="connsiteX1" fmla="*/ 79513 w 170953"/>
              <a:gd name="connsiteY1" fmla="*/ 190832 h 381663"/>
              <a:gd name="connsiteX2" fmla="*/ 170953 w 170953"/>
              <a:gd name="connsiteY2" fmla="*/ 0 h 38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953" h="381663">
                <a:moveTo>
                  <a:pt x="0" y="381663"/>
                </a:moveTo>
                <a:cubicBezTo>
                  <a:pt x="25510" y="318053"/>
                  <a:pt x="51021" y="254443"/>
                  <a:pt x="79513" y="190832"/>
                </a:cubicBezTo>
                <a:cubicBezTo>
                  <a:pt x="108005" y="127221"/>
                  <a:pt x="139479" y="63610"/>
                  <a:pt x="170953" y="0"/>
                </a:cubicBezTo>
              </a:path>
            </a:pathLst>
          </a:custGeom>
          <a:ln w="50800">
            <a:solidFill>
              <a:schemeClr val="tx2">
                <a:lumMod val="60000"/>
                <a:lumOff val="40000"/>
              </a:schemeClr>
            </a:solidFill>
            <a:head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8" name="Gruppieren 25"/>
          <p:cNvGrpSpPr/>
          <p:nvPr/>
        </p:nvGrpSpPr>
        <p:grpSpPr>
          <a:xfrm rot="7080000">
            <a:off x="1795020" y="3134568"/>
            <a:ext cx="1311264" cy="797197"/>
            <a:chOff x="5070044" y="5218982"/>
            <a:chExt cx="1311264" cy="797197"/>
          </a:xfrm>
        </p:grpSpPr>
        <p:sp>
          <p:nvSpPr>
            <p:cNvPr id="59" name="Freihandform 58"/>
            <p:cNvSpPr/>
            <p:nvPr/>
          </p:nvSpPr>
          <p:spPr>
            <a:xfrm rot="12300000">
              <a:off x="6210355" y="5218982"/>
              <a:ext cx="170953" cy="381663"/>
            </a:xfrm>
            <a:custGeom>
              <a:avLst/>
              <a:gdLst>
                <a:gd name="connsiteX0" fmla="*/ 0 w 170953"/>
                <a:gd name="connsiteY0" fmla="*/ 381663 h 381663"/>
                <a:gd name="connsiteX1" fmla="*/ 79513 w 170953"/>
                <a:gd name="connsiteY1" fmla="*/ 190832 h 381663"/>
                <a:gd name="connsiteX2" fmla="*/ 170953 w 170953"/>
                <a:gd name="connsiteY2" fmla="*/ 0 h 38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" h="381663">
                  <a:moveTo>
                    <a:pt x="0" y="381663"/>
                  </a:moveTo>
                  <a:cubicBezTo>
                    <a:pt x="25510" y="318053"/>
                    <a:pt x="51021" y="254443"/>
                    <a:pt x="79513" y="190832"/>
                  </a:cubicBezTo>
                  <a:cubicBezTo>
                    <a:pt x="108005" y="127221"/>
                    <a:pt x="139479" y="63610"/>
                    <a:pt x="170953" y="0"/>
                  </a:cubicBezTo>
                </a:path>
              </a:pathLst>
            </a:custGeom>
            <a:ln w="50800"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 rot="13980000">
              <a:off x="5175399" y="5739871"/>
              <a:ext cx="170953" cy="381663"/>
            </a:xfrm>
            <a:custGeom>
              <a:avLst/>
              <a:gdLst>
                <a:gd name="connsiteX0" fmla="*/ 0 w 170953"/>
                <a:gd name="connsiteY0" fmla="*/ 381663 h 381663"/>
                <a:gd name="connsiteX1" fmla="*/ 79513 w 170953"/>
                <a:gd name="connsiteY1" fmla="*/ 190832 h 381663"/>
                <a:gd name="connsiteX2" fmla="*/ 170953 w 170953"/>
                <a:gd name="connsiteY2" fmla="*/ 0 h 38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" h="381663">
                  <a:moveTo>
                    <a:pt x="0" y="381663"/>
                  </a:moveTo>
                  <a:cubicBezTo>
                    <a:pt x="25510" y="318053"/>
                    <a:pt x="51021" y="254443"/>
                    <a:pt x="79513" y="190832"/>
                  </a:cubicBezTo>
                  <a:cubicBezTo>
                    <a:pt x="108005" y="127221"/>
                    <a:pt x="139479" y="63610"/>
                    <a:pt x="170953" y="0"/>
                  </a:cubicBezTo>
                </a:path>
              </a:pathLst>
            </a:custGeom>
            <a:ln w="50800"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2" name="Gruppieren 28"/>
          <p:cNvGrpSpPr/>
          <p:nvPr/>
        </p:nvGrpSpPr>
        <p:grpSpPr>
          <a:xfrm rot="14165894">
            <a:off x="5691500" y="961209"/>
            <a:ext cx="1311264" cy="797197"/>
            <a:chOff x="5070044" y="5218982"/>
            <a:chExt cx="1311264" cy="797197"/>
          </a:xfrm>
        </p:grpSpPr>
        <p:sp>
          <p:nvSpPr>
            <p:cNvPr id="63" name="Freihandform 62"/>
            <p:cNvSpPr/>
            <p:nvPr/>
          </p:nvSpPr>
          <p:spPr>
            <a:xfrm rot="12300000">
              <a:off x="6210355" y="5218982"/>
              <a:ext cx="170953" cy="381663"/>
            </a:xfrm>
            <a:custGeom>
              <a:avLst/>
              <a:gdLst>
                <a:gd name="connsiteX0" fmla="*/ 0 w 170953"/>
                <a:gd name="connsiteY0" fmla="*/ 381663 h 381663"/>
                <a:gd name="connsiteX1" fmla="*/ 79513 w 170953"/>
                <a:gd name="connsiteY1" fmla="*/ 190832 h 381663"/>
                <a:gd name="connsiteX2" fmla="*/ 170953 w 170953"/>
                <a:gd name="connsiteY2" fmla="*/ 0 h 38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" h="381663">
                  <a:moveTo>
                    <a:pt x="0" y="381663"/>
                  </a:moveTo>
                  <a:cubicBezTo>
                    <a:pt x="25510" y="318053"/>
                    <a:pt x="51021" y="254443"/>
                    <a:pt x="79513" y="190832"/>
                  </a:cubicBezTo>
                  <a:cubicBezTo>
                    <a:pt x="108005" y="127221"/>
                    <a:pt x="139479" y="63610"/>
                    <a:pt x="170953" y="0"/>
                  </a:cubicBezTo>
                </a:path>
              </a:pathLst>
            </a:custGeom>
            <a:ln w="50800"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 rot="13980000">
              <a:off x="5175399" y="5739871"/>
              <a:ext cx="170953" cy="381663"/>
            </a:xfrm>
            <a:custGeom>
              <a:avLst/>
              <a:gdLst>
                <a:gd name="connsiteX0" fmla="*/ 0 w 170953"/>
                <a:gd name="connsiteY0" fmla="*/ 381663 h 381663"/>
                <a:gd name="connsiteX1" fmla="*/ 79513 w 170953"/>
                <a:gd name="connsiteY1" fmla="*/ 190832 h 381663"/>
                <a:gd name="connsiteX2" fmla="*/ 170953 w 170953"/>
                <a:gd name="connsiteY2" fmla="*/ 0 h 38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" h="381663">
                  <a:moveTo>
                    <a:pt x="0" y="381663"/>
                  </a:moveTo>
                  <a:cubicBezTo>
                    <a:pt x="25510" y="318053"/>
                    <a:pt x="51021" y="254443"/>
                    <a:pt x="79513" y="190832"/>
                  </a:cubicBezTo>
                  <a:cubicBezTo>
                    <a:pt x="108005" y="127221"/>
                    <a:pt x="139479" y="63610"/>
                    <a:pt x="170953" y="0"/>
                  </a:cubicBezTo>
                </a:path>
              </a:pathLst>
            </a:custGeom>
            <a:ln w="50800"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5" name="Ellipse 64"/>
          <p:cNvSpPr/>
          <p:nvPr/>
        </p:nvSpPr>
        <p:spPr>
          <a:xfrm>
            <a:off x="4636995" y="3160707"/>
            <a:ext cx="766773" cy="76677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b="1" smtClean="0">
                <a:solidFill>
                  <a:schemeClr val="tx1"/>
                </a:solidFill>
                <a:latin typeface="Arial" charset="0"/>
              </a:rPr>
              <a:t>Beteiligte</a:t>
            </a:r>
            <a:endParaRPr lang="de-DE" sz="12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3867822" y="663764"/>
            <a:ext cx="1744777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  <a:flatTx/>
          </a:bodyPr>
          <a:lstStyle/>
          <a:p>
            <a:r>
              <a:rPr lang="de-DE" sz="1050" b="1" u="sng" smtClean="0"/>
              <a:t>Baubetriebswirtschafts-lehre – Master </a:t>
            </a:r>
            <a:endParaRPr lang="de-DE" sz="1050" b="1" u="sng"/>
          </a:p>
          <a:p>
            <a:pPr marL="180975" indent="-180975">
              <a:buFont typeface="Wingdings" pitchFamily="2" charset="2"/>
              <a:buChar char="Ø"/>
            </a:pPr>
            <a:r>
              <a:rPr lang="de-DE" sz="1050" smtClean="0"/>
              <a:t>Lebenszyklusanalyse</a:t>
            </a:r>
            <a:endParaRPr lang="de-DE" sz="1050"/>
          </a:p>
          <a:p>
            <a:pPr marL="180975" indent="-180975">
              <a:buFont typeface="Wingdings" pitchFamily="2" charset="2"/>
              <a:buChar char="Ø"/>
            </a:pPr>
            <a:r>
              <a:rPr lang="de-DE" sz="1050" smtClean="0"/>
              <a:t>Investitionsrechnung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50" smtClean="0"/>
              <a:t>Entscheidungstheorien</a:t>
            </a:r>
            <a:endParaRPr lang="de-DE" sz="1050"/>
          </a:p>
          <a:p>
            <a:pPr marL="180975" indent="-180975">
              <a:buFont typeface="Wingdings" pitchFamily="2" charset="2"/>
              <a:buChar char="Ø"/>
            </a:pPr>
            <a:r>
              <a:rPr lang="de-DE" sz="1050" smtClean="0"/>
              <a:t>Risikomanagment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50" smtClean="0"/>
              <a:t>Marketing</a:t>
            </a: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2374387" y="1207414"/>
            <a:ext cx="1427180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  <a:flatTx/>
          </a:bodyPr>
          <a:lstStyle/>
          <a:p>
            <a:pPr marL="90488" indent="-90488"/>
            <a:r>
              <a:rPr lang="de-DE" sz="1050" b="1" u="sng" smtClean="0"/>
              <a:t>Baurecht – Master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50" smtClean="0"/>
              <a:t>Vertragsmodelle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50" smtClean="0"/>
              <a:t>Bauverträge BGB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50" smtClean="0"/>
              <a:t>Bauverträge FIDIC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50" smtClean="0"/>
              <a:t>Ingenieurverträge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50" smtClean="0"/>
              <a:t>Rechtsfragen am Fallbeispiel</a:t>
            </a:r>
          </a:p>
        </p:txBody>
      </p:sp>
      <p:sp>
        <p:nvSpPr>
          <p:cNvPr id="68" name="Text Box 14"/>
          <p:cNvSpPr txBox="1">
            <a:spLocks noChangeArrowheads="1"/>
          </p:cNvSpPr>
          <p:nvPr/>
        </p:nvSpPr>
        <p:spPr bwMode="auto">
          <a:xfrm>
            <a:off x="3900604" y="5165653"/>
            <a:ext cx="18466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  <a:flatTx/>
          </a:bodyPr>
          <a:lstStyle/>
          <a:p>
            <a:r>
              <a:rPr lang="de-DE" sz="1000" b="1" u="sng" smtClean="0"/>
              <a:t>Auslandseinsatz – Master 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/>
              <a:t>Bes. Risiken und Chancen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/>
              <a:t>Vertragsformen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/>
              <a:t>Unternehmerformen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/>
              <a:t>Infrastruktur und 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/>
              <a:t>Checklisten Auslandseinsatz</a:t>
            </a:r>
            <a:endParaRPr lang="de-DE" sz="1000"/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2780635" y="2493466"/>
            <a:ext cx="14559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  <a:flatTx/>
          </a:bodyPr>
          <a:lstStyle/>
          <a:p>
            <a:pPr algn="ctr"/>
            <a:r>
              <a:rPr lang="de-DE" sz="1000" b="1" u="sng" smtClean="0"/>
              <a:t>Tunnelbau II – Master </a:t>
            </a:r>
          </a:p>
          <a:p>
            <a:pPr algn="ctr"/>
            <a:r>
              <a:rPr lang="de-DE" sz="1000" smtClean="0"/>
              <a:t>(wie TB I – Vertiefung)</a:t>
            </a:r>
            <a:endParaRPr lang="de-DE" sz="1000"/>
          </a:p>
        </p:txBody>
      </p:sp>
      <p:sp>
        <p:nvSpPr>
          <p:cNvPr id="70" name="Textfeld 69"/>
          <p:cNvSpPr txBox="1"/>
          <p:nvPr/>
        </p:nvSpPr>
        <p:spPr>
          <a:xfrm rot="20100000">
            <a:off x="3171248" y="67470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WT</a:t>
            </a:r>
            <a:endParaRPr lang="de-DE" b="1"/>
          </a:p>
        </p:txBody>
      </p:sp>
      <p:sp>
        <p:nvSpPr>
          <p:cNvPr id="71" name="Textfeld 70"/>
          <p:cNvSpPr txBox="1"/>
          <p:nvPr/>
        </p:nvSpPr>
        <p:spPr>
          <a:xfrm rot="12900000">
            <a:off x="3145111" y="607380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HT</a:t>
            </a:r>
            <a:endParaRPr lang="de-DE" b="1"/>
          </a:p>
        </p:txBody>
      </p:sp>
      <p:sp>
        <p:nvSpPr>
          <p:cNvPr id="72" name="Textfeld 71"/>
          <p:cNvSpPr txBox="1"/>
          <p:nvPr/>
        </p:nvSpPr>
        <p:spPr>
          <a:xfrm>
            <a:off x="7990314" y="336611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HT</a:t>
            </a:r>
            <a:endParaRPr lang="de-DE" b="1"/>
          </a:p>
        </p:txBody>
      </p:sp>
      <p:sp>
        <p:nvSpPr>
          <p:cNvPr id="73" name="Text Box 17"/>
          <p:cNvSpPr txBox="1">
            <a:spLocks noChangeArrowheads="1"/>
          </p:cNvSpPr>
          <p:nvPr/>
        </p:nvSpPr>
        <p:spPr bwMode="auto">
          <a:xfrm>
            <a:off x="7452424" y="5761664"/>
            <a:ext cx="1623963" cy="5386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  <a:flatTx/>
          </a:bodyPr>
          <a:lstStyle/>
          <a:p>
            <a:pPr marL="90488" indent="-90488">
              <a:spcBef>
                <a:spcPts val="600"/>
              </a:spcBef>
            </a:pPr>
            <a:r>
              <a:rPr lang="de-DE" sz="1000" b="1" smtClean="0">
                <a:solidFill>
                  <a:schemeClr val="accent6">
                    <a:lumMod val="75000"/>
                  </a:schemeClr>
                </a:solidFill>
              </a:rPr>
              <a:t>Pflichtveranstaltungen</a:t>
            </a:r>
          </a:p>
          <a:p>
            <a:pPr marL="1588" indent="-1588">
              <a:spcBef>
                <a:spcPts val="600"/>
              </a:spcBef>
            </a:pPr>
            <a:r>
              <a:rPr lang="de-DE" sz="1000" b="1" smtClean="0"/>
              <a:t>Wahlveranstaltung im Masterstudium</a:t>
            </a: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4382480" y="1875981"/>
            <a:ext cx="1728000" cy="105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  <a:flatTx/>
          </a:bodyPr>
          <a:lstStyle/>
          <a:p>
            <a:r>
              <a:rPr lang="de-DE" sz="1000" b="1" u="sng" smtClean="0">
                <a:solidFill>
                  <a:schemeClr val="accent6">
                    <a:lumMod val="75000"/>
                  </a:schemeClr>
                </a:solidFill>
              </a:rPr>
              <a:t>Baubetrieb in der Praxis – Master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Projektsteuerung / Projektmanagement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Qualitätsmangement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Facility Management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Controlling</a:t>
            </a: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5708815" y="2794661"/>
            <a:ext cx="1590546" cy="15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  <a:flatTx/>
          </a:bodyPr>
          <a:lstStyle/>
          <a:p>
            <a:r>
              <a:rPr lang="de-DE" sz="1000" b="1" u="sng">
                <a:solidFill>
                  <a:schemeClr val="accent6">
                    <a:lumMod val="75000"/>
                  </a:schemeClr>
                </a:solidFill>
              </a:rPr>
              <a:t>Baubetrieb </a:t>
            </a:r>
            <a:r>
              <a:rPr lang="de-DE" sz="1000" b="1" u="sng" smtClean="0">
                <a:solidFill>
                  <a:schemeClr val="accent6">
                    <a:lumMod val="75000"/>
                  </a:schemeClr>
                </a:solidFill>
              </a:rPr>
              <a:t>– Bachelor</a:t>
            </a:r>
            <a:endParaRPr lang="de-DE" sz="1000" b="1" u="sng">
              <a:solidFill>
                <a:schemeClr val="accent6">
                  <a:lumMod val="75000"/>
                </a:schemeClr>
              </a:solidFill>
            </a:endParaRP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>
                <a:solidFill>
                  <a:schemeClr val="accent6">
                    <a:lumMod val="75000"/>
                  </a:schemeClr>
                </a:solidFill>
              </a:rPr>
              <a:t>Grundlagen </a:t>
            </a: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Arbeits-vorbereitung (AV)</a:t>
            </a:r>
            <a:endParaRPr lang="de-DE" sz="1000">
              <a:solidFill>
                <a:schemeClr val="accent6">
                  <a:lumMod val="75000"/>
                </a:schemeClr>
              </a:solidFill>
            </a:endParaRP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>
                <a:solidFill>
                  <a:schemeClr val="accent6">
                    <a:lumMod val="75000"/>
                  </a:schemeClr>
                </a:solidFill>
              </a:rPr>
              <a:t>Baustelleneinrichtung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>
                <a:solidFill>
                  <a:schemeClr val="accent6">
                    <a:lumMod val="75000"/>
                  </a:schemeClr>
                </a:solidFill>
              </a:rPr>
              <a:t>Schalungstechniken 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>
                <a:solidFill>
                  <a:schemeClr val="accent6">
                    <a:lumMod val="75000"/>
                  </a:schemeClr>
                </a:solidFill>
              </a:rPr>
              <a:t>Baugeräte und </a:t>
            </a: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Baumaschinen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Bauverfahren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Kalkulation</a:t>
            </a:r>
            <a:endParaRPr lang="de-DE" sz="10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351701" y="2331311"/>
            <a:ext cx="165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  <a:flatTx/>
          </a:bodyPr>
          <a:lstStyle/>
          <a:p>
            <a:r>
              <a:rPr lang="de-DE" sz="1000" b="1" u="sng" smtClean="0">
                <a:solidFill>
                  <a:schemeClr val="accent6">
                    <a:lumMod val="75000"/>
                  </a:schemeClr>
                </a:solidFill>
              </a:rPr>
              <a:t>Baubetriebswirtschafts-lehre – Bachelor </a:t>
            </a:r>
            <a:endParaRPr lang="de-DE" sz="1000" b="1" u="sng">
              <a:solidFill>
                <a:schemeClr val="accent6">
                  <a:lumMod val="75000"/>
                </a:schemeClr>
              </a:solidFill>
            </a:endParaRP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>
                <a:solidFill>
                  <a:schemeClr val="accent6">
                    <a:lumMod val="75000"/>
                  </a:schemeClr>
                </a:solidFill>
              </a:rPr>
              <a:t>Wirtschaftsordnung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>
                <a:solidFill>
                  <a:schemeClr val="accent6">
                    <a:lumMod val="75000"/>
                  </a:schemeClr>
                </a:solidFill>
              </a:rPr>
              <a:t>Unternehmensformen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>
                <a:solidFill>
                  <a:schemeClr val="accent6">
                    <a:lumMod val="75000"/>
                  </a:schemeClr>
                </a:solidFill>
              </a:rPr>
              <a:t>Rechnungswesen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Bilanz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Versicherungen</a:t>
            </a:r>
            <a:endParaRPr lang="de-DE" sz="1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7122463" y="3753834"/>
            <a:ext cx="16239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  <a:flatTx/>
          </a:bodyPr>
          <a:lstStyle/>
          <a:p>
            <a:pPr marL="90488" indent="-90488"/>
            <a:r>
              <a:rPr lang="de-DE" sz="1000" b="1" u="sng" smtClean="0">
                <a:solidFill>
                  <a:schemeClr val="accent6">
                    <a:lumMod val="75000"/>
                  </a:schemeClr>
                </a:solidFill>
              </a:rPr>
              <a:t>Baurecht – Bachelor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Allg. Grundlagen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Einführung privates / öffentliches Baurecht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Bauverträge nach VOB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Bauverträge nach BGB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de-DE" sz="1000" smtClean="0">
                <a:solidFill>
                  <a:schemeClr val="accent6">
                    <a:lumMod val="75000"/>
                  </a:schemeClr>
                </a:solidFill>
              </a:rPr>
              <a:t>Bauverträge nach HOAI</a:t>
            </a: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Eingliederung der Angebotskalkulation in das Vorlesungsangebot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34" name="Textfeld 33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35" name="Textfeld 34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37" name="Textfeld 36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38" name="Textfeld 37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39" name="Textfeld 38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40" name="Textfeld 39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Ablauf der „Kalkulation über die Angebotssumme“ (Wiederholung)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8870" y="1562100"/>
            <a:ext cx="968782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/>
              <a:t>Leistungs-</a:t>
            </a:r>
          </a:p>
          <a:p>
            <a:pPr algn="ctr"/>
            <a:r>
              <a:rPr lang="de-DE" sz="1400" smtClean="0"/>
              <a:t>verzeichnis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131870" y="1562100"/>
            <a:ext cx="1087404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/>
              <a:t>Berechnung </a:t>
            </a:r>
          </a:p>
          <a:p>
            <a:pPr algn="ctr"/>
            <a:r>
              <a:rPr lang="de-DE" sz="1400" smtClean="0"/>
              <a:t>Mittellohn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12970" y="1562100"/>
            <a:ext cx="1565098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/>
              <a:t>Leistungsansätze/ </a:t>
            </a:r>
          </a:p>
          <a:p>
            <a:pPr algn="ctr"/>
            <a:r>
              <a:rPr lang="de-DE" sz="1400" smtClean="0"/>
              <a:t>Aufwandswerte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932220" y="1562100"/>
            <a:ext cx="1286177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/>
              <a:t>Kostenansätze</a:t>
            </a:r>
          </a:p>
          <a:p>
            <a:pPr algn="ctr"/>
            <a:r>
              <a:rPr lang="de-DE" sz="1400" smtClean="0"/>
              <a:t>Materialien etc.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103920" y="1562100"/>
            <a:ext cx="888631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/>
              <a:t>Fremd-</a:t>
            </a:r>
          </a:p>
          <a:p>
            <a:pPr algn="ctr"/>
            <a:r>
              <a:rPr lang="de-DE" sz="1400" smtClean="0"/>
              <a:t>leistungen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332395" y="1562100"/>
            <a:ext cx="678638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/>
              <a:t>Geräte-</a:t>
            </a:r>
          </a:p>
          <a:p>
            <a:pPr algn="ctr"/>
            <a:r>
              <a:rPr lang="de-DE" sz="1400" smtClean="0"/>
              <a:t>kosten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846245" y="2447925"/>
            <a:ext cx="1446477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/>
              <a:t>Einzelkosten der </a:t>
            </a:r>
          </a:p>
          <a:p>
            <a:pPr algn="ctr"/>
            <a:r>
              <a:rPr lang="de-DE" sz="1400" smtClean="0"/>
              <a:t>Teilleistungen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08520" y="2447925"/>
            <a:ext cx="1276558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/>
              <a:t>Gemeinkosten </a:t>
            </a:r>
          </a:p>
          <a:p>
            <a:pPr algn="ctr"/>
            <a:r>
              <a:rPr lang="de-DE" sz="1400" smtClean="0"/>
              <a:t>der Baustelle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398820" y="3324225"/>
            <a:ext cx="1207629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/>
              <a:t>Herstellkosten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370245" y="3895725"/>
            <a:ext cx="1255655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/>
              <a:t>Beträge für </a:t>
            </a:r>
          </a:p>
          <a:p>
            <a:pPr algn="ctr"/>
            <a:r>
              <a:rPr lang="de-DE" sz="1400" smtClean="0"/>
              <a:t>AGK und WuG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294045" y="4724400"/>
            <a:ext cx="141602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/>
              <a:t>Angebotssumme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874945" y="5334000"/>
            <a:ext cx="2251185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/>
              <a:t>Ermittlung der Umlage und </a:t>
            </a:r>
          </a:p>
          <a:p>
            <a:pPr algn="ctr"/>
            <a:r>
              <a:rPr lang="de-DE" sz="1400" smtClean="0"/>
              <a:t>Einzelkostenzuschläge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817795" y="6153150"/>
            <a:ext cx="2361791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/>
              <a:t>Ermittlung der Einheitspreise</a:t>
            </a:r>
          </a:p>
        </p:txBody>
      </p:sp>
      <p:cxnSp>
        <p:nvCxnSpPr>
          <p:cNvPr id="23" name="Form 22"/>
          <p:cNvCxnSpPr>
            <a:stCxn id="8" idx="2"/>
            <a:endCxn id="15" idx="1"/>
          </p:cNvCxnSpPr>
          <p:nvPr/>
        </p:nvCxnSpPr>
        <p:spPr>
          <a:xfrm rot="16200000" flipH="1">
            <a:off x="2842738" y="1696213"/>
            <a:ext cx="634030" cy="1372984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25"/>
          <p:cNvCxnSpPr>
            <a:stCxn id="9" idx="2"/>
            <a:endCxn id="15" idx="0"/>
          </p:cNvCxnSpPr>
          <p:nvPr/>
        </p:nvCxnSpPr>
        <p:spPr>
          <a:xfrm rot="16200000" flipH="1">
            <a:off x="3931411" y="1809851"/>
            <a:ext cx="382235" cy="89391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stCxn id="10" idx="2"/>
            <a:endCxn id="15" idx="0"/>
          </p:cNvCxnSpPr>
          <p:nvPr/>
        </p:nvCxnSpPr>
        <p:spPr>
          <a:xfrm rot="5400000">
            <a:off x="4641385" y="1993790"/>
            <a:ext cx="382235" cy="52603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stCxn id="11" idx="2"/>
            <a:endCxn id="15" idx="0"/>
          </p:cNvCxnSpPr>
          <p:nvPr/>
        </p:nvCxnSpPr>
        <p:spPr>
          <a:xfrm rot="5400000">
            <a:off x="5381280" y="1253895"/>
            <a:ext cx="382235" cy="200582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winkelte Verbindung 31"/>
          <p:cNvCxnSpPr>
            <a:stCxn id="14" idx="2"/>
            <a:endCxn id="15" idx="0"/>
          </p:cNvCxnSpPr>
          <p:nvPr/>
        </p:nvCxnSpPr>
        <p:spPr>
          <a:xfrm rot="5400000">
            <a:off x="5929482" y="705692"/>
            <a:ext cx="382235" cy="310223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 Verbindung 33"/>
          <p:cNvCxnSpPr>
            <a:stCxn id="13" idx="2"/>
            <a:endCxn id="15" idx="0"/>
          </p:cNvCxnSpPr>
          <p:nvPr/>
        </p:nvCxnSpPr>
        <p:spPr>
          <a:xfrm rot="5400000">
            <a:off x="6367743" y="267431"/>
            <a:ext cx="382235" cy="397875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35"/>
          <p:cNvCxnSpPr>
            <a:stCxn id="15" idx="2"/>
            <a:endCxn id="17" idx="0"/>
          </p:cNvCxnSpPr>
          <p:nvPr/>
        </p:nvCxnSpPr>
        <p:spPr>
          <a:xfrm rot="16200000" flipH="1">
            <a:off x="5099704" y="2421294"/>
            <a:ext cx="372710" cy="14331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16" idx="2"/>
            <a:endCxn id="17" idx="0"/>
          </p:cNvCxnSpPr>
          <p:nvPr/>
        </p:nvCxnSpPr>
        <p:spPr>
          <a:xfrm rot="5400000">
            <a:off x="6538362" y="2415788"/>
            <a:ext cx="372710" cy="144416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17" idx="2"/>
            <a:endCxn id="18" idx="0"/>
          </p:cNvCxnSpPr>
          <p:nvPr/>
        </p:nvCxnSpPr>
        <p:spPr>
          <a:xfrm rot="5400000">
            <a:off x="5858678" y="3751767"/>
            <a:ext cx="283353" cy="456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8" idx="2"/>
            <a:endCxn id="19" idx="0"/>
          </p:cNvCxnSpPr>
          <p:nvPr/>
        </p:nvCxnSpPr>
        <p:spPr>
          <a:xfrm rot="16200000" flipH="1">
            <a:off x="5837522" y="4559866"/>
            <a:ext cx="325085" cy="398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19" idx="2"/>
            <a:endCxn id="20" idx="0"/>
          </p:cNvCxnSpPr>
          <p:nvPr/>
        </p:nvCxnSpPr>
        <p:spPr>
          <a:xfrm rot="5400000">
            <a:off x="5840571" y="5172515"/>
            <a:ext cx="321453" cy="151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20" idx="2"/>
            <a:endCxn id="21" idx="0"/>
          </p:cNvCxnSpPr>
          <p:nvPr/>
        </p:nvCxnSpPr>
        <p:spPr>
          <a:xfrm rot="5400000">
            <a:off x="5841835" y="5994447"/>
            <a:ext cx="315560" cy="184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Form 51"/>
          <p:cNvCxnSpPr>
            <a:stCxn id="15" idx="2"/>
            <a:endCxn id="21" idx="1"/>
          </p:cNvCxnSpPr>
          <p:nvPr/>
        </p:nvCxnSpPr>
        <p:spPr>
          <a:xfrm rot="16200000" flipH="1">
            <a:off x="3020785" y="4500213"/>
            <a:ext cx="3345709" cy="248311"/>
          </a:xfrm>
          <a:prstGeom prst="bentConnector2">
            <a:avLst/>
          </a:prstGeom>
          <a:ln w="254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feil nach oben und unten 52"/>
          <p:cNvSpPr/>
          <p:nvPr/>
        </p:nvSpPr>
        <p:spPr>
          <a:xfrm>
            <a:off x="1704975" y="1781175"/>
            <a:ext cx="180000" cy="3204000"/>
          </a:xfrm>
          <a:prstGeom prst="upDownArrow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Textfeld 53"/>
          <p:cNvSpPr txBox="1"/>
          <p:nvPr/>
        </p:nvSpPr>
        <p:spPr>
          <a:xfrm>
            <a:off x="4103420" y="1238250"/>
            <a:ext cx="2380771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400" smtClean="0">
                <a:solidFill>
                  <a:srgbClr val="FF0000"/>
                </a:solidFill>
              </a:rPr>
              <a:t>„Vorarbeiten“ zur Kalkulation </a:t>
            </a:r>
          </a:p>
        </p:txBody>
      </p:sp>
      <p:sp>
        <p:nvSpPr>
          <p:cNvPr id="55" name="Abgerundetes Rechteck 54"/>
          <p:cNvSpPr/>
          <p:nvPr/>
        </p:nvSpPr>
        <p:spPr>
          <a:xfrm>
            <a:off x="1952625" y="1514475"/>
            <a:ext cx="7058025" cy="581025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 nach oben und unten 55"/>
          <p:cNvSpPr/>
          <p:nvPr/>
        </p:nvSpPr>
        <p:spPr>
          <a:xfrm>
            <a:off x="1704975" y="5038725"/>
            <a:ext cx="180000" cy="1332000"/>
          </a:xfrm>
          <a:prstGeom prst="upDownArrow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1845995" y="3276600"/>
            <a:ext cx="1528679" cy="47281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300" smtClean="0"/>
              <a:t>1. Kalkulationslauf</a:t>
            </a:r>
          </a:p>
          <a:p>
            <a:pPr algn="ctr"/>
            <a:r>
              <a:rPr lang="de-DE" sz="1300" smtClean="0">
                <a:sym typeface="Symbol"/>
              </a:rPr>
              <a:t> Angebotssumme</a:t>
            </a:r>
            <a:endParaRPr lang="de-DE" sz="1300" smtClean="0"/>
          </a:p>
        </p:txBody>
      </p:sp>
      <p:sp>
        <p:nvSpPr>
          <p:cNvPr id="58" name="Textfeld 57"/>
          <p:cNvSpPr txBox="1"/>
          <p:nvPr/>
        </p:nvSpPr>
        <p:spPr>
          <a:xfrm>
            <a:off x="1845995" y="5457825"/>
            <a:ext cx="1427240" cy="47281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300" smtClean="0"/>
              <a:t>2. Kalkulationslauf</a:t>
            </a:r>
          </a:p>
          <a:p>
            <a:pPr algn="ctr"/>
            <a:r>
              <a:rPr lang="de-DE" sz="1300" smtClean="0">
                <a:sym typeface="Symbol"/>
              </a:rPr>
              <a:t> Einheitspreise</a:t>
            </a:r>
            <a:endParaRPr lang="de-DE" sz="1300" smtClean="0"/>
          </a:p>
        </p:txBody>
      </p:sp>
      <p:sp>
        <p:nvSpPr>
          <p:cNvPr id="59" name="Textfeld 58"/>
          <p:cNvSpPr txBox="1"/>
          <p:nvPr/>
        </p:nvSpPr>
        <p:spPr>
          <a:xfrm rot="5400000">
            <a:off x="7517122" y="4800600"/>
            <a:ext cx="2207903" cy="47281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300" smtClean="0"/>
              <a:t>siehe Drees / Paul:</a:t>
            </a:r>
          </a:p>
          <a:p>
            <a:pPr algn="ctr"/>
            <a:r>
              <a:rPr lang="de-DE" sz="1300" smtClean="0"/>
              <a:t>„Kalkulation von Baupreisen“</a:t>
            </a:r>
          </a:p>
        </p:txBody>
      </p:sp>
      <p:sp>
        <p:nvSpPr>
          <p:cNvPr id="60" name="Textfeld 59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61" name="Textfeld 60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62" name="Textfeld 61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63" name="Textfeld 6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64" name="Textfeld 6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65" name="Textfeld 6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cxnSp>
        <p:nvCxnSpPr>
          <p:cNvPr id="49" name="Gerade Verbindung 48"/>
          <p:cNvCxnSpPr/>
          <p:nvPr/>
        </p:nvCxnSpPr>
        <p:spPr>
          <a:xfrm>
            <a:off x="1790700" y="5010150"/>
            <a:ext cx="1619250" cy="1588"/>
          </a:xfrm>
          <a:prstGeom prst="line">
            <a:avLst/>
          </a:prstGeom>
          <a:ln w="19050" cmpd="sng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53" grpId="0" animBg="1"/>
      <p:bldP spid="56" grpId="0" animBg="1"/>
      <p:bldP spid="57" grpId="0"/>
      <p:bldP spid="58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69875" y="2820988"/>
            <a:ext cx="7236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400" b="1" smtClean="0"/>
              <a:t>Beginn der Kosten-Berechnung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400" b="1" smtClean="0"/>
              <a:t>Aufgabe Teil a)	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46628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Vorarbeiten 1) Berechnung der Bau-Massen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tabLst>
                <a:tab pos="2152650" algn="l"/>
                <a:tab pos="5381625" algn="l"/>
                <a:tab pos="6096000" algn="r"/>
                <a:tab pos="6191250" algn="l"/>
              </a:tabLst>
              <a:defRPr/>
            </a:pPr>
            <a:r>
              <a:rPr lang="de-DE" smtClean="0"/>
              <a:t>Aushub:	(3,2 + 2,5)/2 x 0,9 x 240	=	616	m3</a:t>
            </a:r>
          </a:p>
          <a:p>
            <a:pPr>
              <a:lnSpc>
                <a:spcPct val="150000"/>
              </a:lnSpc>
              <a:tabLst>
                <a:tab pos="2152650" algn="l"/>
                <a:tab pos="5381625" algn="l"/>
                <a:tab pos="6096000" algn="r"/>
                <a:tab pos="6191250" algn="l"/>
              </a:tabLst>
              <a:defRPr/>
            </a:pPr>
            <a:r>
              <a:rPr lang="de-DE" smtClean="0"/>
              <a:t>Magerbeton (SKS):	2,0 x 0,1 x 240 	= 	48	m3 bzw. 			  480	m2</a:t>
            </a:r>
          </a:p>
          <a:p>
            <a:pPr>
              <a:lnSpc>
                <a:spcPct val="150000"/>
              </a:lnSpc>
              <a:tabLst>
                <a:tab pos="2152650" algn="l"/>
                <a:tab pos="5381625" algn="l"/>
                <a:tab pos="6096000" algn="r"/>
                <a:tab pos="6191250" algn="l"/>
              </a:tabLst>
              <a:defRPr/>
            </a:pPr>
            <a:r>
              <a:rPr lang="de-DE" smtClean="0"/>
              <a:t>Schalung Fund.: 	2x (0,65 x (240 + 1,5))	= 	314	m2 </a:t>
            </a:r>
          </a:p>
          <a:p>
            <a:pPr>
              <a:lnSpc>
                <a:spcPct val="150000"/>
              </a:lnSpc>
              <a:tabLst>
                <a:tab pos="2152650" algn="l"/>
                <a:tab pos="5381625" algn="l"/>
                <a:tab pos="6096000" algn="r"/>
                <a:tab pos="6191250" algn="l"/>
              </a:tabLst>
              <a:defRPr/>
            </a:pPr>
            <a:r>
              <a:rPr lang="de-DE" smtClean="0"/>
              <a:t>Beton Fundament:	0,6 x 1,5 x 240	= 	216	m3</a:t>
            </a:r>
          </a:p>
          <a:p>
            <a:pPr>
              <a:lnSpc>
                <a:spcPct val="150000"/>
              </a:lnSpc>
              <a:tabLst>
                <a:tab pos="2152650" algn="l"/>
                <a:tab pos="5381625" algn="l"/>
                <a:tab pos="6096000" algn="r"/>
                <a:tab pos="6191250" algn="l"/>
              </a:tabLst>
              <a:defRPr/>
            </a:pPr>
            <a:r>
              <a:rPr lang="de-DE" smtClean="0"/>
              <a:t>Bewehrung Fund.:	216 x 0,080	= 	17,3	ton</a:t>
            </a:r>
          </a:p>
          <a:p>
            <a:pPr>
              <a:lnSpc>
                <a:spcPct val="150000"/>
              </a:lnSpc>
              <a:tabLst>
                <a:tab pos="2152650" algn="l"/>
                <a:tab pos="5381625" algn="l"/>
                <a:tab pos="6096000" algn="r"/>
                <a:tab pos="6191250" algn="l"/>
              </a:tabLst>
              <a:defRPr/>
            </a:pPr>
            <a:r>
              <a:rPr lang="de-DE" smtClean="0"/>
              <a:t>Betonstützen:	240 / 3 + 1	= 	81	Stk</a:t>
            </a:r>
          </a:p>
          <a:p>
            <a:pPr>
              <a:lnSpc>
                <a:spcPct val="150000"/>
              </a:lnSpc>
              <a:tabLst>
                <a:tab pos="2152650" algn="l"/>
                <a:tab pos="5381625" algn="l"/>
                <a:tab pos="6096000" algn="r"/>
                <a:tab pos="6191250" algn="l"/>
              </a:tabLst>
              <a:defRPr/>
            </a:pPr>
            <a:r>
              <a:rPr lang="de-DE" smtClean="0"/>
              <a:t>Mauerwerk:	(3,0-0,4) x 80 x 4,0	= 	832	m2</a:t>
            </a:r>
          </a:p>
          <a:p>
            <a:pPr>
              <a:lnSpc>
                <a:spcPct val="150000"/>
              </a:lnSpc>
              <a:tabLst>
                <a:tab pos="2152650" algn="l"/>
                <a:tab pos="5381625" algn="l"/>
                <a:tab pos="6096000" algn="r"/>
                <a:tab pos="6191250" algn="l"/>
              </a:tabLst>
              <a:defRPr/>
            </a:pPr>
            <a:r>
              <a:rPr lang="de-DE" smtClean="0"/>
              <a:t>Verfüllen:	616 m3 – 216 m3 – 48 m3	= 	352	m3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Vorarbeiten zur Kalkulation </a:t>
            </a:r>
            <a:r>
              <a:rPr lang="de-DE" b="1" smtClean="0">
                <a:solidFill>
                  <a:schemeClr val="bg1"/>
                </a:solidFill>
                <a:sym typeface="Symbol"/>
              </a:rPr>
              <a:t> Ermittlung der Kalk.-Basisdaten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380000" cy="590931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dirty="0" smtClean="0"/>
              <a:t>Vorarbeiten 2a) Berechnung der Ausführungszeiten und Mann-Stunden</a:t>
            </a:r>
          </a:p>
          <a:p>
            <a:pPr>
              <a:lnSpc>
                <a:spcPct val="150000"/>
              </a:lnSpc>
              <a:defRPr/>
            </a:pPr>
            <a:endParaRPr lang="de-DE" dirty="0" smtClean="0"/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</a:tabLst>
              <a:defRPr/>
            </a:pPr>
            <a:r>
              <a:rPr lang="de-DE" dirty="0" smtClean="0"/>
              <a:t>Aushub:		LW = 10,00 m3/Std;  AW = 0,30 Mann-Std/m3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96000" algn="r"/>
                <a:tab pos="6191250" algn="l"/>
              </a:tabLst>
              <a:defRPr/>
            </a:pPr>
            <a:r>
              <a:rPr lang="de-DE" sz="1200" dirty="0" smtClean="0"/>
              <a:t>(3 Mann)</a:t>
            </a:r>
            <a:r>
              <a:rPr lang="de-DE" sz="1200" dirty="0" smtClean="0">
                <a:sym typeface="Symbol"/>
              </a:rPr>
              <a:t> </a:t>
            </a:r>
            <a:r>
              <a:rPr lang="de-DE" dirty="0" smtClean="0">
                <a:sym typeface="Symbol"/>
              </a:rPr>
              <a:t>	 </a:t>
            </a:r>
            <a:r>
              <a:rPr lang="de-DE" dirty="0" smtClean="0"/>
              <a:t>	616 m3 / 10 m3/Std	=	62	Std 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96000" algn="r"/>
                <a:tab pos="6191250" algn="l"/>
              </a:tabLst>
              <a:defRPr/>
            </a:pPr>
            <a:r>
              <a:rPr lang="de-DE" dirty="0" smtClean="0">
                <a:sym typeface="Symbol"/>
              </a:rPr>
              <a:t>			</a:t>
            </a:r>
            <a:r>
              <a:rPr lang="de-DE" dirty="0" smtClean="0"/>
              <a:t>= 	7,75	d (~</a:t>
            </a:r>
            <a:r>
              <a:rPr lang="de-DE" u="sng" dirty="0" smtClean="0"/>
              <a:t>8 d</a:t>
            </a:r>
            <a:r>
              <a:rPr lang="de-DE" dirty="0" smtClean="0"/>
              <a:t>)</a:t>
            </a:r>
            <a:r>
              <a:rPr lang="de-DE" dirty="0" smtClean="0">
                <a:sym typeface="Symbol"/>
              </a:rPr>
              <a:t> 	 </a:t>
            </a:r>
            <a:r>
              <a:rPr lang="de-DE" dirty="0" smtClean="0"/>
              <a:t>	62 Std x  3 Mann	=	186	Mann-Std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96000" algn="r"/>
                <a:tab pos="6191250" algn="l"/>
              </a:tabLst>
              <a:defRPr/>
            </a:pPr>
            <a:r>
              <a:rPr lang="de-DE" dirty="0" smtClean="0"/>
              <a:t>Magerbeton:		LW = 20,00 m2/Std;  AW = 0,15 Mann-Std/m2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96000" algn="r"/>
                <a:tab pos="6191250" algn="l"/>
              </a:tabLst>
              <a:defRPr/>
            </a:pPr>
            <a:r>
              <a:rPr lang="de-DE" sz="1200" dirty="0" smtClean="0"/>
              <a:t>(</a:t>
            </a:r>
            <a:r>
              <a:rPr lang="de-DE" sz="1200" dirty="0" err="1" smtClean="0"/>
              <a:t>Sauberkeitssch</a:t>
            </a:r>
            <a:r>
              <a:rPr lang="de-DE" sz="1200" dirty="0" smtClean="0"/>
              <a:t>.) </a:t>
            </a: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 </a:t>
            </a:r>
            <a:r>
              <a:rPr lang="de-DE" dirty="0" smtClean="0"/>
              <a:t>	48 m3 / 0,1 m3/m2 /  20 m2/Std	=	24	Std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96000" algn="r"/>
                <a:tab pos="6191250" algn="l"/>
              </a:tabLst>
              <a:defRPr/>
            </a:pPr>
            <a:r>
              <a:rPr lang="de-DE" sz="1200" dirty="0" smtClean="0"/>
              <a:t>(3 Mann)</a:t>
            </a:r>
            <a:r>
              <a:rPr lang="de-DE" sz="1200" dirty="0" smtClean="0">
                <a:sym typeface="Symbol"/>
              </a:rPr>
              <a:t> </a:t>
            </a:r>
            <a:r>
              <a:rPr lang="de-DE" sz="1400" dirty="0" smtClean="0"/>
              <a:t>			</a:t>
            </a:r>
            <a:r>
              <a:rPr lang="de-DE" dirty="0" smtClean="0"/>
              <a:t>= 	</a:t>
            </a:r>
            <a:r>
              <a:rPr lang="de-DE" u="sng" dirty="0" smtClean="0"/>
              <a:t>3	d</a:t>
            </a:r>
            <a:endParaRPr lang="de-DE" sz="1400" u="sng" dirty="0" smtClean="0"/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96000" algn="r"/>
                <a:tab pos="6191250" algn="l"/>
              </a:tabLst>
              <a:defRPr/>
            </a:pPr>
            <a:r>
              <a:rPr lang="de-DE" sz="1400" dirty="0" smtClean="0">
                <a:sym typeface="Symbol"/>
              </a:rPr>
              <a:t>	</a:t>
            </a:r>
            <a:r>
              <a:rPr lang="de-DE" dirty="0" smtClean="0">
                <a:sym typeface="Symbol"/>
              </a:rPr>
              <a:t> </a:t>
            </a:r>
            <a:r>
              <a:rPr lang="de-DE" dirty="0" smtClean="0"/>
              <a:t>	24 Std x 3 Mann	= 	72	Mann-Std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96000" algn="r"/>
                <a:tab pos="6191250" algn="l"/>
              </a:tabLst>
              <a:defRPr/>
            </a:pPr>
            <a:r>
              <a:rPr lang="de-DE" dirty="0" smtClean="0"/>
              <a:t>Betonarbeiten: 	 LW = 0,80 m3/Std;  AW = 5,00 Mann-Std/m3 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96000" algn="r"/>
                <a:tab pos="6191250" algn="l"/>
              </a:tabLst>
              <a:defRPr/>
            </a:pPr>
            <a:r>
              <a:rPr lang="de-DE" sz="1200" dirty="0" smtClean="0"/>
              <a:t>(4 Mann)</a:t>
            </a:r>
            <a:r>
              <a:rPr lang="de-DE" sz="1200" dirty="0" smtClean="0">
                <a:sym typeface="Symbol"/>
              </a:rPr>
              <a:t> </a:t>
            </a: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 </a:t>
            </a:r>
            <a:r>
              <a:rPr lang="de-DE" dirty="0" smtClean="0"/>
              <a:t>	216 m3 x 5,0 Mann-Std/m3	=	1.080	Mann-Std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96000" algn="r"/>
                <a:tab pos="6191250" algn="l"/>
              </a:tabLst>
              <a:defRPr/>
            </a:pP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 	1.080 / (4 Mann x</a:t>
            </a:r>
            <a:r>
              <a:rPr lang="de-DE" dirty="0" smtClean="0"/>
              <a:t> 160 Std/Mo)	=	1,69	Mo (~</a:t>
            </a:r>
            <a:r>
              <a:rPr lang="de-DE" u="sng" dirty="0" smtClean="0"/>
              <a:t>34d</a:t>
            </a:r>
            <a:r>
              <a:rPr lang="de-DE" dirty="0" smtClean="0"/>
              <a:t>) 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96000" algn="r"/>
                <a:tab pos="6191250" algn="l"/>
              </a:tabLst>
              <a:defRPr/>
            </a:pPr>
            <a:r>
              <a:rPr lang="de-DE" dirty="0" smtClean="0"/>
              <a:t>	od.	</a:t>
            </a:r>
            <a:r>
              <a:rPr lang="de-DE" dirty="0" smtClean="0">
                <a:sym typeface="Symbol"/>
              </a:rPr>
              <a:t>216 m3 / 0,8 m3/Std / 160 Std/Mo 	= 	1,69	Mo</a:t>
            </a:r>
            <a:endParaRPr lang="de-DE" dirty="0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Vorarbeiten zur Kalkulation </a:t>
            </a:r>
            <a:r>
              <a:rPr lang="de-DE" b="1" smtClean="0">
                <a:solidFill>
                  <a:schemeClr val="bg1"/>
                </a:solidFill>
                <a:sym typeface="Symbol"/>
              </a:rPr>
              <a:t> Ermittlung der Kalk.-Basisdaten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380000" cy="590931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dirty="0" smtClean="0"/>
              <a:t>Vorarbeiten 2a) Berechnung der Ausführungszeiten und Mannstunden</a:t>
            </a:r>
          </a:p>
          <a:p>
            <a:pPr>
              <a:lnSpc>
                <a:spcPct val="150000"/>
              </a:lnSpc>
              <a:defRPr/>
            </a:pPr>
            <a:endParaRPr lang="de-DE" dirty="0" smtClean="0"/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</a:tabLst>
              <a:defRPr/>
            </a:pPr>
            <a:r>
              <a:rPr lang="de-DE" dirty="0" smtClean="0"/>
              <a:t>Betonstützen:		LW = 0,375 </a:t>
            </a:r>
            <a:r>
              <a:rPr lang="de-DE" dirty="0" err="1" smtClean="0"/>
              <a:t>Stk</a:t>
            </a:r>
            <a:r>
              <a:rPr lang="de-DE" dirty="0" smtClean="0"/>
              <a:t>/Std;  AW = 8,00 Mann-Std/</a:t>
            </a:r>
            <a:r>
              <a:rPr lang="de-DE" dirty="0" err="1" smtClean="0"/>
              <a:t>Stk</a:t>
            </a:r>
            <a:r>
              <a:rPr lang="de-DE" dirty="0" smtClean="0"/>
              <a:t> 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10275" algn="r"/>
                <a:tab pos="6096000" algn="l"/>
              </a:tabLst>
              <a:defRPr/>
            </a:pPr>
            <a:r>
              <a:rPr lang="de-DE" sz="1200" dirty="0" smtClean="0"/>
              <a:t>(3 Mann)</a:t>
            </a:r>
            <a:r>
              <a:rPr lang="de-DE" sz="1200" dirty="0" smtClean="0">
                <a:sym typeface="Symbol"/>
              </a:rPr>
              <a:t> </a:t>
            </a: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 </a:t>
            </a:r>
            <a:r>
              <a:rPr lang="de-DE" dirty="0" smtClean="0"/>
              <a:t>	81 </a:t>
            </a:r>
            <a:r>
              <a:rPr lang="de-DE" dirty="0" err="1" smtClean="0"/>
              <a:t>Stk</a:t>
            </a:r>
            <a:r>
              <a:rPr lang="de-DE" dirty="0" smtClean="0"/>
              <a:t> x 8,0 Mann-Std/</a:t>
            </a:r>
            <a:r>
              <a:rPr lang="de-DE" dirty="0" err="1" smtClean="0"/>
              <a:t>Stk</a:t>
            </a:r>
            <a:r>
              <a:rPr lang="de-DE" dirty="0" smtClean="0"/>
              <a:t>	=	648	Mann-Std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10275" algn="r"/>
                <a:tab pos="6096000" algn="l"/>
              </a:tabLst>
              <a:defRPr/>
            </a:pPr>
            <a:r>
              <a:rPr lang="de-DE" dirty="0" smtClean="0">
                <a:sym typeface="Symbol"/>
              </a:rPr>
              <a:t>	 	648 / (3 Mann x</a:t>
            </a:r>
            <a:r>
              <a:rPr lang="de-DE" dirty="0" smtClean="0"/>
              <a:t> 160 Std/Mo)	=	1,35	Mo (</a:t>
            </a:r>
            <a:r>
              <a:rPr lang="de-DE" u="sng" dirty="0" smtClean="0"/>
              <a:t>27 d</a:t>
            </a:r>
            <a:r>
              <a:rPr lang="de-DE" dirty="0" smtClean="0"/>
              <a:t>)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10275" algn="r"/>
                <a:tab pos="6096000" algn="l"/>
              </a:tabLst>
              <a:defRPr/>
            </a:pPr>
            <a:r>
              <a:rPr lang="de-DE" dirty="0" smtClean="0"/>
              <a:t>	od.	81 </a:t>
            </a:r>
            <a:r>
              <a:rPr lang="de-DE" dirty="0" err="1" smtClean="0"/>
              <a:t>Stk</a:t>
            </a:r>
            <a:r>
              <a:rPr lang="de-DE" dirty="0" smtClean="0"/>
              <a:t> / 0,38 </a:t>
            </a:r>
            <a:r>
              <a:rPr lang="de-DE" dirty="0" err="1" smtClean="0"/>
              <a:t>Stk</a:t>
            </a:r>
            <a:r>
              <a:rPr lang="de-DE" dirty="0" smtClean="0"/>
              <a:t>/Std / 160 Std/Mo	=	1,35	Mo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10275" algn="r"/>
                <a:tab pos="6096000" algn="l"/>
              </a:tabLst>
              <a:defRPr/>
            </a:pPr>
            <a:r>
              <a:rPr lang="de-DE" dirty="0" smtClean="0"/>
              <a:t>Mauerwerk:		LW = 2,86 m2/Std;  AW = 1,75 Mann-Std/m2 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10275" algn="r"/>
                <a:tab pos="6096000" algn="l"/>
              </a:tabLst>
              <a:defRPr/>
            </a:pPr>
            <a:r>
              <a:rPr lang="de-DE" sz="1200" dirty="0" smtClean="0"/>
              <a:t>(5 Mann)</a:t>
            </a:r>
            <a:r>
              <a:rPr lang="de-DE" sz="1200" dirty="0" smtClean="0">
                <a:sym typeface="Symbol"/>
              </a:rPr>
              <a:t> </a:t>
            </a: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 </a:t>
            </a:r>
            <a:r>
              <a:rPr lang="de-DE" dirty="0" smtClean="0"/>
              <a:t>832 m2 x 1,75 Mann-Std/m2	=	1.456	Mann-Std	</a:t>
            </a:r>
            <a:r>
              <a:rPr lang="de-DE" dirty="0" smtClean="0">
                <a:sym typeface="Symbol"/>
              </a:rPr>
              <a:t> 	1.456 / (5 Mann x</a:t>
            </a:r>
            <a:r>
              <a:rPr lang="de-DE" dirty="0" smtClean="0"/>
              <a:t> 160 Std/Mo)	=	1,82	Mo (~</a:t>
            </a:r>
            <a:r>
              <a:rPr lang="de-DE" u="sng" dirty="0" smtClean="0"/>
              <a:t>36 d</a:t>
            </a:r>
            <a:r>
              <a:rPr lang="de-DE" dirty="0" smtClean="0"/>
              <a:t>)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10275" algn="r"/>
                <a:tab pos="6096000" algn="l"/>
              </a:tabLst>
              <a:defRPr/>
            </a:pPr>
            <a:r>
              <a:rPr lang="de-DE" dirty="0" smtClean="0"/>
              <a:t>	od.	832 m2 / 2,86 m2/Std /160 Std/Mo	=	1,82	Mo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10275" algn="r"/>
                <a:tab pos="6096000" algn="l"/>
              </a:tabLst>
              <a:defRPr/>
            </a:pPr>
            <a:r>
              <a:rPr lang="de-DE" dirty="0" smtClean="0"/>
              <a:t>Verfüllen:		352 m3 / 10 m3/Std	=	35	Std 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10275" algn="r"/>
                <a:tab pos="6096000" algn="l"/>
              </a:tabLst>
              <a:defRPr/>
            </a:pPr>
            <a:r>
              <a:rPr lang="de-DE" sz="1200" dirty="0" smtClean="0"/>
              <a:t>(3 Mann)</a:t>
            </a:r>
            <a:r>
              <a:rPr lang="de-DE" sz="1200" dirty="0" smtClean="0">
                <a:sym typeface="Symbol"/>
              </a:rPr>
              <a:t> </a:t>
            </a:r>
            <a:r>
              <a:rPr lang="de-DE" dirty="0" smtClean="0">
                <a:sym typeface="Symbol"/>
              </a:rPr>
              <a:t>			</a:t>
            </a:r>
            <a:r>
              <a:rPr lang="de-DE" dirty="0" smtClean="0"/>
              <a:t>=	4,4	d (</a:t>
            </a:r>
            <a:r>
              <a:rPr lang="de-DE" u="sng" dirty="0" smtClean="0"/>
              <a:t>4 d</a:t>
            </a:r>
            <a:r>
              <a:rPr lang="de-DE" dirty="0" smtClean="0"/>
              <a:t>)</a:t>
            </a:r>
            <a:r>
              <a:rPr lang="de-DE" dirty="0" smtClean="0">
                <a:sym typeface="Symbol"/>
              </a:rPr>
              <a:t> 	 </a:t>
            </a:r>
            <a:r>
              <a:rPr lang="de-DE" dirty="0" smtClean="0"/>
              <a:t>	35 Std x  3 Mann	=	105	Mann-Std</a:t>
            </a:r>
          </a:p>
          <a:p>
            <a:pPr>
              <a:lnSpc>
                <a:spcPct val="150000"/>
              </a:lnSpc>
              <a:tabLst>
                <a:tab pos="1438275" algn="l"/>
                <a:tab pos="1790700" algn="l"/>
                <a:tab pos="5295900" algn="l"/>
                <a:tab pos="6010275" algn="r"/>
                <a:tab pos="6096000" algn="l"/>
              </a:tabLst>
              <a:defRPr/>
            </a:pPr>
            <a:r>
              <a:rPr lang="de-DE" dirty="0" smtClean="0"/>
              <a:t>Stahlbau (nach Angabe des Subunternehmers):	=	ca.15	d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Vorarbeiten zur Kalkulation </a:t>
            </a:r>
            <a:r>
              <a:rPr lang="de-DE" b="1" smtClean="0">
                <a:solidFill>
                  <a:schemeClr val="bg1"/>
                </a:solidFill>
                <a:sym typeface="Symbol"/>
              </a:rPr>
              <a:t> Ermittlung der Kalk.-Basisdaten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466281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Vorarbeiten 2b) Berechnung der Terminplanes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r>
              <a:rPr lang="de-DE" smtClean="0"/>
              <a:t>Randbedingungen zum Terminplan: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de-DE" smtClean="0"/>
              <a:t>3 Tage Baustelle einrichten.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de-DE" smtClean="0"/>
              <a:t>Beginn Aushub und Sauberkeitsschicht am 4. Tag.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de-DE" smtClean="0"/>
              <a:t>Beginn mit Fundamentarbeiten 6 volle Tag nach dem Beginn des Aushubes.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de-DE" smtClean="0"/>
              <a:t>Die Arbeiten am Stahlbetonfundament benötigen 9 volle Tage Vorlauf zum Beginn der Stützen-Installation.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de-DE" smtClean="0"/>
              <a:t>3 Tage nach dem Stellen der ersten Stahlbeton-Fertigteilstützen können die Maurerarbeiten loslegen.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Vorarbeiten zur Kalkulation </a:t>
            </a:r>
            <a:r>
              <a:rPr lang="de-DE" b="1" smtClean="0">
                <a:solidFill>
                  <a:schemeClr val="bg1"/>
                </a:solidFill>
                <a:sym typeface="Symbol"/>
              </a:rPr>
              <a:t> Ermittlung der Kalk.-Basisdaten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Vorarbeiten 2b) Berechnung der Terminplanes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1802923" y="1690538"/>
          <a:ext cx="7237636" cy="395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36"/>
                <a:gridCol w="361062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  <a:gridCol w="246178"/>
              </a:tblGrid>
              <a:tr h="363758">
                <a:tc>
                  <a:txBody>
                    <a:bodyPr/>
                    <a:lstStyle/>
                    <a:p>
                      <a:pPr algn="r"/>
                      <a:r>
                        <a:rPr lang="de-DE" sz="12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Tage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Pers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" anchor="b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400">
                <a:tc>
                  <a:txBody>
                    <a:bodyPr/>
                    <a:lstStyle/>
                    <a:p>
                      <a:r>
                        <a:rPr lang="de-DE" sz="12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BE/Baustelle </a:t>
                      </a:r>
                      <a:r>
                        <a:rPr lang="de-DE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einrichten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012">
                <a:tc>
                  <a:txBody>
                    <a:bodyPr/>
                    <a:lstStyle/>
                    <a:p>
                      <a:r>
                        <a:rPr lang="de-DE" sz="12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Aushub + SKS</a:t>
                      </a:r>
                      <a:r>
                        <a:rPr lang="de-DE" sz="12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Verfüll.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012">
                <a:tc>
                  <a:txBody>
                    <a:bodyPr/>
                    <a:lstStyle/>
                    <a:p>
                      <a:r>
                        <a:rPr lang="de-DE" sz="12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Stahlbetonfundament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012">
                <a:tc>
                  <a:txBody>
                    <a:bodyPr/>
                    <a:lstStyle/>
                    <a:p>
                      <a:r>
                        <a:rPr lang="de-DE" sz="12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Stahlbetonfertig-Stützen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0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Mauerwerk</a:t>
                      </a:r>
                      <a:endParaRPr lang="de-DE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0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Verfüllen Fundament</a:t>
                      </a:r>
                      <a:endParaRPr lang="de-DE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0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Stahlbau Subuntern.</a:t>
                      </a:r>
                      <a:endParaRPr lang="de-DE" sz="12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0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Nacharbeiten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0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Baustelle räumen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Vorarbeiten zur Kalkulation </a:t>
            </a:r>
            <a:r>
              <a:rPr lang="de-DE" b="1" smtClean="0">
                <a:solidFill>
                  <a:schemeClr val="bg1"/>
                </a:solidFill>
                <a:sym typeface="Symbol"/>
              </a:rPr>
              <a:t> Ermittlung der Kalk.-Basisdaten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6" name="Textfeld 15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5493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Vorarbeiten 3a) Berechnung der Gerätekosten „Baggerlader“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 marL="266700" indent="-266700">
              <a:lnSpc>
                <a:spcPct val="150000"/>
              </a:lnSpc>
              <a:tabLst>
                <a:tab pos="2152650" algn="l"/>
              </a:tabLst>
              <a:defRPr/>
            </a:pPr>
            <a:r>
              <a:rPr lang="de-DE" smtClean="0">
                <a:sym typeface="Symbol"/>
              </a:rPr>
              <a:t>Für Abschreibung und Verzinsung je Vorhaltemonat gilt: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2152650" algn="l"/>
                <a:tab pos="3590925" algn="l"/>
              </a:tabLst>
              <a:defRPr/>
            </a:pPr>
            <a:r>
              <a:rPr lang="de-DE" smtClean="0">
                <a:sym typeface="Symbol"/>
              </a:rPr>
              <a:t>k 		= a + v  bzw. a + z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3409950" algn="l"/>
                <a:tab pos="6191250" algn="l"/>
              </a:tabLst>
              <a:defRPr/>
            </a:pPr>
            <a:r>
              <a:rPr lang="de-DE" smtClean="0">
                <a:sym typeface="Symbol"/>
              </a:rPr>
              <a:t>a		= 100 / v	= 100 / 35 	= </a:t>
            </a:r>
            <a:r>
              <a:rPr lang="de-DE" b="1" smtClean="0">
                <a:sym typeface="Symbol"/>
              </a:rPr>
              <a:t>2,86</a:t>
            </a:r>
            <a:r>
              <a:rPr lang="de-DE" smtClean="0">
                <a:sym typeface="Symbol"/>
              </a:rPr>
              <a:t>%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3409950" algn="l"/>
                <a:tab pos="6191250" algn="l"/>
              </a:tabLst>
              <a:defRPr/>
            </a:pPr>
            <a:r>
              <a:rPr lang="de-DE" smtClean="0">
                <a:sym typeface="Symbol"/>
              </a:rPr>
              <a:t>v bzw. z	= 0,5x p x n / v x 100	= 0,5x 0,065 x 4 / 35 x 100	= </a:t>
            </a:r>
            <a:r>
              <a:rPr lang="de-DE" b="1" smtClean="0">
                <a:sym typeface="Symbol"/>
              </a:rPr>
              <a:t>0,37%</a:t>
            </a:r>
            <a:r>
              <a:rPr lang="de-DE" smtClean="0">
                <a:sym typeface="Symbol"/>
              </a:rPr>
              <a:t> 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3409950" algn="l"/>
                <a:tab pos="6191250" algn="l"/>
              </a:tabLst>
              <a:defRPr/>
            </a:pPr>
            <a:r>
              <a:rPr lang="de-DE" smtClean="0">
                <a:sym typeface="Symbol"/>
              </a:rPr>
              <a:t>a + v	= 2,86% + 0,37%	= </a:t>
            </a:r>
            <a:r>
              <a:rPr lang="de-DE" b="1" smtClean="0">
                <a:sym typeface="Symbol"/>
              </a:rPr>
              <a:t>3,23%	</a:t>
            </a:r>
            <a:r>
              <a:rPr lang="de-DE" smtClean="0">
                <a:sym typeface="Symbol"/>
              </a:rPr>
              <a:t>= k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3857625" algn="l"/>
                <a:tab pos="5200650" algn="l"/>
              </a:tabLst>
              <a:defRPr/>
            </a:pPr>
            <a:endParaRPr lang="de-DE" smtClean="0">
              <a:sym typeface="Symbol"/>
            </a:endParaRPr>
          </a:p>
          <a:p>
            <a:pPr marL="266700" indent="-266700">
              <a:lnSpc>
                <a:spcPct val="150000"/>
              </a:lnSpc>
              <a:tabLst>
                <a:tab pos="1076325" algn="l"/>
                <a:tab pos="3857625" algn="l"/>
                <a:tab pos="5200650" algn="l"/>
              </a:tabLst>
              <a:defRPr/>
            </a:pPr>
            <a:r>
              <a:rPr lang="de-DE" smtClean="0">
                <a:sym typeface="Symbol"/>
              </a:rPr>
              <a:t>A + V	= k x NW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3409950" algn="l"/>
                <a:tab pos="3857625" algn="l"/>
                <a:tab pos="5200650" algn="l"/>
              </a:tabLst>
              <a:defRPr/>
            </a:pPr>
            <a:r>
              <a:rPr lang="de-DE" smtClean="0">
                <a:sym typeface="Symbol"/>
              </a:rPr>
              <a:t>		= 3,23% x 77.700,-	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1971675" algn="r"/>
                <a:tab pos="2152650" algn="l"/>
                <a:tab pos="3409950" algn="l"/>
                <a:tab pos="3857625" algn="l"/>
                <a:tab pos="5200650" algn="l"/>
              </a:tabLst>
              <a:defRPr/>
            </a:pPr>
            <a:r>
              <a:rPr lang="de-DE" smtClean="0">
                <a:sym typeface="Symbol"/>
              </a:rPr>
              <a:t>		= 	</a:t>
            </a:r>
            <a:r>
              <a:rPr lang="de-DE" b="1" smtClean="0">
                <a:sym typeface="Symbol"/>
              </a:rPr>
              <a:t>2.510,-	</a:t>
            </a:r>
            <a:r>
              <a:rPr lang="de-DE" smtClean="0">
                <a:sym typeface="Symbol"/>
              </a:rPr>
              <a:t>€/Monat 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1971675" algn="r"/>
                <a:tab pos="2152650" algn="l"/>
                <a:tab pos="3409950" algn="l"/>
                <a:tab pos="3857625" algn="l"/>
                <a:tab pos="5200650" algn="l"/>
              </a:tabLst>
              <a:defRPr/>
            </a:pPr>
            <a:r>
              <a:rPr lang="de-DE" smtClean="0">
                <a:sym typeface="Symbol"/>
              </a:rPr>
              <a:t>		=	125,50	€/AT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1971675" algn="r"/>
                <a:tab pos="2152650" algn="l"/>
                <a:tab pos="3409950" algn="l"/>
                <a:tab pos="3857625" algn="l"/>
                <a:tab pos="5200650" algn="l"/>
              </a:tabLst>
              <a:defRPr/>
            </a:pPr>
            <a:r>
              <a:rPr lang="de-DE" smtClean="0">
                <a:sym typeface="Symbol"/>
              </a:rPr>
              <a:t>		=	15,69	€/Stunde</a:t>
            </a:r>
            <a:endParaRPr lang="de-DE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Vorarbeiten zur Kalkulation </a:t>
            </a:r>
            <a:r>
              <a:rPr lang="de-DE" b="1" smtClean="0">
                <a:solidFill>
                  <a:schemeClr val="bg1"/>
                </a:solidFill>
                <a:sym typeface="Symbol"/>
              </a:rPr>
              <a:t> Ermittlung der Kalk.-Basisdaten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5493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Vorarbeiten 3a) Berechnung der Gerätekosten „Baggerlader“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 marL="266700" indent="-266700">
              <a:lnSpc>
                <a:spcPct val="150000"/>
              </a:lnSpc>
              <a:tabLst>
                <a:tab pos="2152650" algn="l"/>
              </a:tabLst>
              <a:defRPr/>
            </a:pPr>
            <a:r>
              <a:rPr lang="de-DE" smtClean="0">
                <a:sym typeface="Symbol"/>
              </a:rPr>
              <a:t>Für die Reparaturkosten je Vorhaltemonat gilt: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2152650" algn="l"/>
                <a:tab pos="3590925" algn="l"/>
              </a:tabLst>
              <a:defRPr/>
            </a:pPr>
            <a:r>
              <a:rPr lang="de-DE" smtClean="0">
                <a:sym typeface="Symbol"/>
              </a:rPr>
              <a:t>r</a:t>
            </a:r>
            <a:r>
              <a:rPr lang="de-DE" sz="1050" smtClean="0">
                <a:sym typeface="Symbol"/>
              </a:rPr>
              <a:t>effektiv	</a:t>
            </a:r>
            <a:r>
              <a:rPr lang="de-DE" smtClean="0">
                <a:sym typeface="Symbol"/>
              </a:rPr>
              <a:t>= r</a:t>
            </a:r>
            <a:r>
              <a:rPr lang="de-DE" sz="1050" smtClean="0">
                <a:sym typeface="Symbol"/>
              </a:rPr>
              <a:t>BGL</a:t>
            </a:r>
            <a:r>
              <a:rPr lang="de-DE" smtClean="0">
                <a:sym typeface="Symbol"/>
              </a:rPr>
              <a:t> x (0,4 + 0,6x (1 + SZ))	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2152650" algn="l"/>
                <a:tab pos="3590925" algn="l"/>
              </a:tabLst>
              <a:defRPr/>
            </a:pPr>
            <a:r>
              <a:rPr lang="de-DE" smtClean="0">
                <a:sym typeface="Symbol"/>
              </a:rPr>
              <a:t> 		= 2,7% x (0,4 + 0,6x (1 + 1,03))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3409950" algn="l"/>
                <a:tab pos="6191250" algn="l"/>
              </a:tabLst>
              <a:defRPr/>
            </a:pPr>
            <a:r>
              <a:rPr lang="de-DE" smtClean="0">
                <a:sym typeface="Symbol"/>
              </a:rPr>
              <a:t>		= 2,7% x (0,4 + 1,218)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3409950" algn="l"/>
                <a:tab pos="6191250" algn="l"/>
              </a:tabLst>
              <a:defRPr/>
            </a:pPr>
            <a:r>
              <a:rPr lang="de-DE" smtClean="0">
                <a:sym typeface="Symbol"/>
              </a:rPr>
              <a:t>		= </a:t>
            </a:r>
            <a:r>
              <a:rPr lang="de-DE" b="1" smtClean="0">
                <a:sym typeface="Symbol"/>
              </a:rPr>
              <a:t>4,37%</a:t>
            </a:r>
            <a:r>
              <a:rPr lang="de-DE" smtClean="0">
                <a:sym typeface="Symbol"/>
              </a:rPr>
              <a:t>   (anstatt 2,7%!)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3409950" algn="l"/>
                <a:tab pos="6191250" algn="l"/>
              </a:tabLst>
              <a:defRPr/>
            </a:pPr>
            <a:endParaRPr lang="de-DE" smtClean="0">
              <a:sym typeface="Symbol"/>
            </a:endParaRPr>
          </a:p>
          <a:p>
            <a:pPr marL="266700" indent="-266700">
              <a:lnSpc>
                <a:spcPct val="150000"/>
              </a:lnSpc>
              <a:tabLst>
                <a:tab pos="1076325" algn="l"/>
                <a:tab pos="3409950" algn="l"/>
                <a:tab pos="6191250" algn="l"/>
              </a:tabLst>
              <a:defRPr/>
            </a:pPr>
            <a:r>
              <a:rPr lang="de-DE" smtClean="0">
                <a:sym typeface="Symbol"/>
              </a:rPr>
              <a:t>R		= r</a:t>
            </a:r>
            <a:r>
              <a:rPr lang="de-DE" sz="1050" smtClean="0">
                <a:sym typeface="Symbol"/>
              </a:rPr>
              <a:t>effektiv</a:t>
            </a:r>
            <a:r>
              <a:rPr lang="de-DE" smtClean="0">
                <a:sym typeface="Symbol"/>
              </a:rPr>
              <a:t> x NW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3409950" algn="l"/>
                <a:tab pos="6191250" algn="l"/>
              </a:tabLst>
              <a:defRPr/>
            </a:pPr>
            <a:r>
              <a:rPr lang="de-DE" smtClean="0">
                <a:sym typeface="Symbol"/>
              </a:rPr>
              <a:t>		= 4,37% x 77.700,-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1971675" algn="r"/>
                <a:tab pos="2152650" algn="l"/>
                <a:tab pos="3943350" algn="l"/>
                <a:tab pos="6191250" algn="l"/>
              </a:tabLst>
              <a:defRPr/>
            </a:pPr>
            <a:r>
              <a:rPr lang="de-DE" smtClean="0">
                <a:sym typeface="Symbol"/>
              </a:rPr>
              <a:t>		= 	</a:t>
            </a:r>
            <a:r>
              <a:rPr lang="de-DE" b="1" smtClean="0">
                <a:sym typeface="Symbol"/>
              </a:rPr>
              <a:t>3.395,-	</a:t>
            </a:r>
            <a:r>
              <a:rPr lang="de-DE" smtClean="0">
                <a:sym typeface="Symbol"/>
              </a:rPr>
              <a:t>€/Monat 	(R</a:t>
            </a:r>
            <a:r>
              <a:rPr lang="de-DE" sz="1050" smtClean="0">
                <a:sym typeface="Symbol"/>
              </a:rPr>
              <a:t>BGL </a:t>
            </a:r>
            <a:r>
              <a:rPr lang="de-DE" smtClean="0">
                <a:sym typeface="Symbol"/>
              </a:rPr>
              <a:t> = 2.100,- €/Monat!)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1971675" algn="r"/>
                <a:tab pos="2152650" algn="l"/>
                <a:tab pos="3943350" algn="l"/>
                <a:tab pos="6191250" algn="l"/>
              </a:tabLst>
              <a:defRPr/>
            </a:pPr>
            <a:r>
              <a:rPr lang="de-DE" smtClean="0">
                <a:sym typeface="Symbol"/>
              </a:rPr>
              <a:t>		= 169,75	€/AT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1971675" algn="r"/>
                <a:tab pos="2152650" algn="l"/>
                <a:tab pos="3943350" algn="l"/>
                <a:tab pos="6191250" algn="l"/>
              </a:tabLst>
              <a:defRPr/>
            </a:pPr>
            <a:r>
              <a:rPr lang="de-DE" smtClean="0">
                <a:sym typeface="Symbol"/>
              </a:rPr>
              <a:t>		=  21,22		€/Std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Vorarbeiten zur Kalkulation </a:t>
            </a:r>
            <a:r>
              <a:rPr lang="de-DE" b="1" smtClean="0">
                <a:solidFill>
                  <a:schemeClr val="bg1"/>
                </a:solidFill>
                <a:sym typeface="Symbol"/>
              </a:rPr>
              <a:t> Ermittlung der Kalk.-Basisdaten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Vorarbeiten 3a) Berechnung der Gerätekosten „Baggerlader“ – Vergleich mit BGL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3975" y="1747838"/>
            <a:ext cx="7020000" cy="13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4050" y="3271838"/>
            <a:ext cx="7020000" cy="288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hteck 15"/>
          <p:cNvSpPr/>
          <p:nvPr/>
        </p:nvSpPr>
        <p:spPr>
          <a:xfrm>
            <a:off x="1866900" y="5591174"/>
            <a:ext cx="7056000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477125" y="5600700"/>
            <a:ext cx="540000" cy="1800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696075" y="5600700"/>
            <a:ext cx="540000" cy="1800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743575" y="2838450"/>
            <a:ext cx="540000" cy="1800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619625" y="2847975"/>
            <a:ext cx="540000" cy="1800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810375" y="2838450"/>
            <a:ext cx="720000" cy="1800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8001000" y="2828925"/>
            <a:ext cx="540000" cy="1800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562725" y="4781550"/>
            <a:ext cx="819150" cy="3429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6134100" y="4333875"/>
            <a:ext cx="168315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smtClean="0">
                <a:solidFill>
                  <a:srgbClr val="FF0000"/>
                </a:solidFill>
              </a:rPr>
              <a:t>Ohne Sozialzuschlag</a:t>
            </a:r>
            <a:endParaRPr lang="de-DE" sz="1400">
              <a:solidFill>
                <a:srgbClr val="FF0000"/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 rot="5400000">
            <a:off x="6857874" y="4644696"/>
            <a:ext cx="232231" cy="33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Vorarbeiten zur Kalkulation </a:t>
            </a:r>
            <a:r>
              <a:rPr lang="de-DE" b="1" smtClean="0">
                <a:solidFill>
                  <a:schemeClr val="bg1"/>
                </a:solidFill>
                <a:sym typeface="Symbol"/>
              </a:rPr>
              <a:t> Ermittlung der Kalk.-Basisdaten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28" name="Textfeld 27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29" name="Textfeld 28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31" name="Textfeld 3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32" name="Textfeld 31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33" name="Textfeld 32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val 40"/>
          <p:cNvSpPr>
            <a:spLocks noChangeArrowheads="1"/>
          </p:cNvSpPr>
          <p:nvPr/>
        </p:nvSpPr>
        <p:spPr bwMode="auto">
          <a:xfrm>
            <a:off x="17756" y="4429959"/>
            <a:ext cx="4932000" cy="1455941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59" tIns="43630" rIns="87259" bIns="43630" anchor="ctr"/>
          <a:lstStyle/>
          <a:p>
            <a:endParaRPr lang="de-DE" b="1"/>
          </a:p>
        </p:txBody>
      </p:sp>
      <p:sp>
        <p:nvSpPr>
          <p:cNvPr id="95" name="Oval 45"/>
          <p:cNvSpPr>
            <a:spLocks noChangeArrowheads="1"/>
          </p:cNvSpPr>
          <p:nvPr/>
        </p:nvSpPr>
        <p:spPr bwMode="auto">
          <a:xfrm>
            <a:off x="2639706" y="2512384"/>
            <a:ext cx="4608286" cy="393073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59" tIns="43630" rIns="87259" bIns="43630" anchor="ctr"/>
          <a:lstStyle/>
          <a:p>
            <a:pPr algn="ctr"/>
            <a:r>
              <a:rPr lang="de-DE" sz="1600" b="1" dirty="0"/>
              <a:t>Bachelorarbeit</a:t>
            </a:r>
            <a:r>
              <a:rPr lang="de-DE" sz="1600" dirty="0"/>
              <a:t> </a:t>
            </a:r>
          </a:p>
        </p:txBody>
      </p:sp>
      <p:sp>
        <p:nvSpPr>
          <p:cNvPr id="96" name="Oval 42"/>
          <p:cNvSpPr>
            <a:spLocks noChangeArrowheads="1"/>
          </p:cNvSpPr>
          <p:nvPr/>
        </p:nvSpPr>
        <p:spPr bwMode="auto">
          <a:xfrm>
            <a:off x="1020211" y="1091954"/>
            <a:ext cx="7858125" cy="1358283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59" tIns="43630" rIns="87259" bIns="43630" anchor="ctr"/>
          <a:lstStyle/>
          <a:p>
            <a:endParaRPr lang="de-DE"/>
          </a:p>
        </p:txBody>
      </p:sp>
      <p:sp>
        <p:nvSpPr>
          <p:cNvPr id="97" name="Oval 40"/>
          <p:cNvSpPr>
            <a:spLocks noChangeArrowheads="1"/>
          </p:cNvSpPr>
          <p:nvPr/>
        </p:nvSpPr>
        <p:spPr bwMode="auto">
          <a:xfrm>
            <a:off x="4938066" y="4012707"/>
            <a:ext cx="4176000" cy="1597982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59" tIns="43630" rIns="87259" bIns="43630" anchor="ctr"/>
          <a:lstStyle/>
          <a:p>
            <a:endParaRPr lang="de-DE"/>
          </a:p>
        </p:txBody>
      </p:sp>
      <p:sp>
        <p:nvSpPr>
          <p:cNvPr id="98" name="Text Box 22"/>
          <p:cNvSpPr txBox="1">
            <a:spLocks noChangeArrowheads="1"/>
          </p:cNvSpPr>
          <p:nvPr/>
        </p:nvSpPr>
        <p:spPr bwMode="auto">
          <a:xfrm>
            <a:off x="2531189" y="558947"/>
            <a:ext cx="3212685" cy="134997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de-DE" sz="1300" b="1" dirty="0">
                <a:solidFill>
                  <a:srgbClr val="0070C0"/>
                </a:solidFill>
              </a:rPr>
              <a:t>Baubetrieb 1 – Das Wissensfundament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Grundlagen </a:t>
            </a:r>
            <a:r>
              <a:rPr lang="de-DE" sz="1000" dirty="0"/>
              <a:t>über den baubetrieblichen Projektablauf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Baustelleneinrichtung</a:t>
            </a:r>
            <a:endParaRPr lang="de-DE" sz="1000" dirty="0"/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Baugeräte </a:t>
            </a:r>
            <a:r>
              <a:rPr lang="de-DE" sz="1000" dirty="0"/>
              <a:t>und Baumaschinen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Bauverfahrenstechnik</a:t>
            </a:r>
            <a:endParaRPr lang="de-DE" sz="1000" dirty="0"/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Bauverfahren</a:t>
            </a:r>
            <a:endParaRPr lang="de-DE" sz="1000" dirty="0"/>
          </a:p>
          <a:p>
            <a:pPr marL="88900" indent="-88900">
              <a:buFont typeface="Arial" charset="0"/>
              <a:buChar char="•"/>
            </a:pPr>
            <a:r>
              <a:rPr lang="de-DE" sz="1000" b="1" smtClean="0">
                <a:solidFill>
                  <a:srgbClr val="FF0000"/>
                </a:solidFill>
              </a:rPr>
              <a:t>Kalkulation</a:t>
            </a:r>
            <a:endParaRPr lang="de-DE" sz="1000" b="1" dirty="0">
              <a:solidFill>
                <a:srgbClr val="FF0000"/>
              </a:solidFill>
            </a:endParaRP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Termin- </a:t>
            </a:r>
            <a:r>
              <a:rPr lang="de-DE" sz="1000" dirty="0"/>
              <a:t>und Ablaufplanung</a:t>
            </a:r>
          </a:p>
        </p:txBody>
      </p:sp>
      <p:sp>
        <p:nvSpPr>
          <p:cNvPr id="99" name="Text Box 41"/>
          <p:cNvSpPr txBox="1">
            <a:spLocks noChangeArrowheads="1"/>
          </p:cNvSpPr>
          <p:nvPr/>
        </p:nvSpPr>
        <p:spPr bwMode="auto">
          <a:xfrm>
            <a:off x="2166407" y="5243808"/>
            <a:ext cx="1056271" cy="58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9" tIns="43630" rIns="87259" bIns="43630">
            <a:spAutoFit/>
          </a:bodyPr>
          <a:lstStyle/>
          <a:p>
            <a:pPr algn="ctr"/>
            <a:r>
              <a:rPr lang="de-DE" sz="1600" b="1" smtClean="0"/>
              <a:t>Winter-</a:t>
            </a:r>
          </a:p>
          <a:p>
            <a:pPr algn="ctr"/>
            <a:r>
              <a:rPr lang="de-DE" sz="1600" b="1" smtClean="0"/>
              <a:t>trimester</a:t>
            </a:r>
            <a:endParaRPr lang="de-DE" sz="1600" b="1" dirty="0"/>
          </a:p>
        </p:txBody>
      </p:sp>
      <p:sp>
        <p:nvSpPr>
          <p:cNvPr id="100" name="Text Box 44"/>
          <p:cNvSpPr txBox="1">
            <a:spLocks noChangeArrowheads="1"/>
          </p:cNvSpPr>
          <p:nvPr/>
        </p:nvSpPr>
        <p:spPr bwMode="auto">
          <a:xfrm>
            <a:off x="7256960" y="2550667"/>
            <a:ext cx="1841743" cy="3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9" tIns="43630" rIns="87259" bIns="43630">
            <a:spAutoFit/>
          </a:bodyPr>
          <a:lstStyle/>
          <a:p>
            <a:r>
              <a:rPr lang="de-DE" sz="1600"/>
              <a:t>Frühjahrstrimester</a:t>
            </a:r>
          </a:p>
        </p:txBody>
      </p:sp>
      <p:sp>
        <p:nvSpPr>
          <p:cNvPr id="101" name="Text Box 26"/>
          <p:cNvSpPr txBox="1">
            <a:spLocks noChangeArrowheads="1"/>
          </p:cNvSpPr>
          <p:nvPr/>
        </p:nvSpPr>
        <p:spPr bwMode="auto">
          <a:xfrm>
            <a:off x="6666421" y="3983657"/>
            <a:ext cx="1119298" cy="1072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87259" tIns="43630" rIns="87259" bIns="43630">
            <a:spAutoFit/>
          </a:bodyPr>
          <a:lstStyle/>
          <a:p>
            <a:r>
              <a:rPr lang="de-DE" sz="1200" b="1" smtClean="0">
                <a:solidFill>
                  <a:srgbClr val="0070C0"/>
                </a:solidFill>
              </a:rPr>
              <a:t>Bau-</a:t>
            </a:r>
          </a:p>
          <a:p>
            <a:r>
              <a:rPr lang="de-DE" sz="1200" b="1" smtClean="0">
                <a:solidFill>
                  <a:srgbClr val="0070C0"/>
                </a:solidFill>
              </a:rPr>
              <a:t>management</a:t>
            </a:r>
            <a:endParaRPr lang="de-DE" sz="1200" b="1" dirty="0">
              <a:solidFill>
                <a:srgbClr val="0070C0"/>
              </a:solidFill>
            </a:endParaRP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Bauverfahren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b="1" smtClean="0">
                <a:solidFill>
                  <a:srgbClr val="FF0000"/>
                </a:solidFill>
              </a:rPr>
              <a:t>Kalkulation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Termin- und Ablaufplanung </a:t>
            </a:r>
            <a:endParaRPr lang="de-DE" sz="1000" dirty="0"/>
          </a:p>
        </p:txBody>
      </p:sp>
      <p:sp>
        <p:nvSpPr>
          <p:cNvPr id="102" name="Text Box 46"/>
          <p:cNvSpPr txBox="1">
            <a:spLocks noChangeArrowheads="1"/>
          </p:cNvSpPr>
          <p:nvPr/>
        </p:nvSpPr>
        <p:spPr bwMode="auto">
          <a:xfrm>
            <a:off x="3182865" y="2022490"/>
            <a:ext cx="1705487" cy="3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9" tIns="43630" rIns="87259" bIns="43630">
            <a:spAutoFit/>
          </a:bodyPr>
          <a:lstStyle/>
          <a:p>
            <a:r>
              <a:rPr lang="de-DE" sz="1600" b="1"/>
              <a:t>Herbsttrimester</a:t>
            </a:r>
          </a:p>
        </p:txBody>
      </p:sp>
      <p:sp>
        <p:nvSpPr>
          <p:cNvPr id="103" name="Text Box 32"/>
          <p:cNvSpPr txBox="1">
            <a:spLocks noChangeArrowheads="1"/>
          </p:cNvSpPr>
          <p:nvPr/>
        </p:nvSpPr>
        <p:spPr bwMode="auto">
          <a:xfrm>
            <a:off x="3438022" y="3983659"/>
            <a:ext cx="1435822" cy="15038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de-DE" sz="1200" b="1" dirty="0">
                <a:solidFill>
                  <a:srgbClr val="0070C0"/>
                </a:solidFill>
              </a:rPr>
              <a:t>Baurecht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Vertragsmodelle</a:t>
            </a:r>
            <a:endParaRPr lang="de-DE" sz="1000" dirty="0"/>
          </a:p>
          <a:p>
            <a:pPr marL="88900" indent="-88900">
              <a:buFont typeface="Arial" charset="0"/>
              <a:buChar char="•"/>
            </a:pPr>
            <a:r>
              <a:rPr lang="de-DE" sz="1000"/>
              <a:t>Bauverträge </a:t>
            </a:r>
            <a:r>
              <a:rPr lang="de-DE" sz="1000" smtClean="0"/>
              <a:t>BGB</a:t>
            </a:r>
            <a:endParaRPr lang="de-DE" sz="1000" dirty="0"/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Bauverträge FIDIC</a:t>
            </a:r>
            <a:endParaRPr lang="de-DE" sz="1000" dirty="0"/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Ingenieurverträge </a:t>
            </a:r>
            <a:br>
              <a:rPr lang="de-DE" sz="1000" smtClean="0"/>
            </a:br>
            <a:r>
              <a:rPr lang="de-DE" sz="1000" smtClean="0"/>
              <a:t>nach </a:t>
            </a:r>
            <a:r>
              <a:rPr lang="de-DE" sz="1000" dirty="0"/>
              <a:t>HOAI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dirty="0"/>
              <a:t>Rechtsfragen </a:t>
            </a:r>
            <a:r>
              <a:rPr lang="de-DE" sz="1000"/>
              <a:t>am </a:t>
            </a:r>
            <a:r>
              <a:rPr lang="de-DE" sz="1000" smtClean="0"/>
              <a:t/>
            </a:r>
            <a:br>
              <a:rPr lang="de-DE" sz="1000" smtClean="0"/>
            </a:br>
            <a:r>
              <a:rPr lang="de-DE" sz="1000" smtClean="0"/>
              <a:t>Fallbeispiel: Sicht GU</a:t>
            </a:r>
            <a:r>
              <a:rPr lang="de-DE" sz="1000" dirty="0"/>
              <a:t>, NU, AG</a:t>
            </a:r>
            <a:r>
              <a:rPr lang="de-DE" sz="1000"/>
              <a:t>, </a:t>
            </a:r>
            <a:r>
              <a:rPr lang="de-DE" sz="1000" smtClean="0"/>
              <a:t>Nutzer</a:t>
            </a:r>
            <a:endParaRPr lang="de-DE" sz="800" dirty="0"/>
          </a:p>
        </p:txBody>
      </p:sp>
      <p:sp>
        <p:nvSpPr>
          <p:cNvPr id="104" name="Text Box 32"/>
          <p:cNvSpPr txBox="1">
            <a:spLocks noChangeArrowheads="1"/>
          </p:cNvSpPr>
          <p:nvPr/>
        </p:nvSpPr>
        <p:spPr bwMode="auto">
          <a:xfrm>
            <a:off x="5007423" y="3983658"/>
            <a:ext cx="1624200" cy="1688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de-DE" sz="1200" b="1" smtClean="0">
                <a:solidFill>
                  <a:srgbClr val="0070C0"/>
                </a:solidFill>
              </a:rPr>
              <a:t>Auslandseinsatz -</a:t>
            </a:r>
            <a:endParaRPr lang="de-DE" sz="1200" b="1" dirty="0">
              <a:solidFill>
                <a:srgbClr val="0070C0"/>
              </a:solidFill>
            </a:endParaRPr>
          </a:p>
          <a:p>
            <a:r>
              <a:rPr lang="de-DE" sz="1200" b="1" dirty="0">
                <a:solidFill>
                  <a:srgbClr val="0070C0"/>
                </a:solidFill>
              </a:rPr>
              <a:t>Bauen im </a:t>
            </a:r>
            <a:r>
              <a:rPr lang="de-DE" sz="1200" b="1" dirty="0" smtClean="0">
                <a:solidFill>
                  <a:srgbClr val="0070C0"/>
                </a:solidFill>
              </a:rPr>
              <a:t>Ausland</a:t>
            </a:r>
          </a:p>
          <a:p>
            <a:pPr marL="88900" indent="-88900"/>
            <a:r>
              <a:rPr lang="de-DE" sz="1000" u="sng" dirty="0" smtClean="0"/>
              <a:t>Bereich Privatwirtschaft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Bes. Risiken/Chancen</a:t>
            </a:r>
            <a:endParaRPr lang="de-DE" sz="1000" dirty="0" smtClean="0"/>
          </a:p>
          <a:p>
            <a:pPr marL="88900" indent="-88900">
              <a:buFont typeface="Arial" charset="0"/>
              <a:buChar char="•"/>
            </a:pPr>
            <a:r>
              <a:rPr lang="de-DE" sz="1000" dirty="0" smtClean="0"/>
              <a:t>Vertragsformen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dirty="0" smtClean="0"/>
              <a:t>Unternehmensformen</a:t>
            </a:r>
          </a:p>
          <a:p>
            <a:pPr marL="88900" indent="-88900"/>
            <a:r>
              <a:rPr lang="de-DE" sz="1000" u="sng" dirty="0" smtClean="0"/>
              <a:t>Bereich Bundeswehr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Infrastruktur und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Checklisten im Auslandseinsatz</a:t>
            </a:r>
            <a:endParaRPr lang="de-DE" sz="1000" dirty="0" smtClean="0"/>
          </a:p>
        </p:txBody>
      </p:sp>
      <p:sp>
        <p:nvSpPr>
          <p:cNvPr id="105" name="Text Box 41"/>
          <p:cNvSpPr txBox="1">
            <a:spLocks noChangeArrowheads="1"/>
          </p:cNvSpPr>
          <p:nvPr/>
        </p:nvSpPr>
        <p:spPr bwMode="auto">
          <a:xfrm>
            <a:off x="6743338" y="5061927"/>
            <a:ext cx="1056271" cy="58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9" tIns="43630" rIns="87259" bIns="43630">
            <a:spAutoFit/>
          </a:bodyPr>
          <a:lstStyle/>
          <a:p>
            <a:pPr algn="ctr"/>
            <a:r>
              <a:rPr lang="de-DE" sz="1600" b="1" smtClean="0"/>
              <a:t>Herbst-</a:t>
            </a:r>
          </a:p>
          <a:p>
            <a:pPr algn="ctr"/>
            <a:r>
              <a:rPr lang="de-DE" sz="1600" b="1" smtClean="0"/>
              <a:t>trimester</a:t>
            </a:r>
            <a:endParaRPr lang="de-DE" sz="1600" b="1" dirty="0"/>
          </a:p>
        </p:txBody>
      </p:sp>
      <p:sp>
        <p:nvSpPr>
          <p:cNvPr id="106" name="Text Box 24"/>
          <p:cNvSpPr txBox="1">
            <a:spLocks noChangeArrowheads="1"/>
          </p:cNvSpPr>
          <p:nvPr/>
        </p:nvSpPr>
        <p:spPr bwMode="auto">
          <a:xfrm>
            <a:off x="484462" y="5333355"/>
            <a:ext cx="1433117" cy="10422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de-DE" sz="1200" b="1" dirty="0">
                <a:solidFill>
                  <a:srgbClr val="0070C0"/>
                </a:solidFill>
              </a:rPr>
              <a:t>Tunnelbau II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Überblick </a:t>
            </a:r>
            <a:r>
              <a:rPr lang="de-DE" sz="1000" dirty="0"/>
              <a:t>über Verfahren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Gebirgsverhalten/         </a:t>
            </a:r>
            <a:r>
              <a:rPr lang="de-DE" sz="1000" dirty="0" smtClean="0"/>
              <a:t>Klassifizierung</a:t>
            </a:r>
            <a:endParaRPr lang="de-DE" sz="1000" dirty="0"/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Spritzbetonbau-weise </a:t>
            </a:r>
            <a:endParaRPr lang="de-DE" sz="1000" dirty="0"/>
          </a:p>
        </p:txBody>
      </p:sp>
      <p:sp>
        <p:nvSpPr>
          <p:cNvPr id="107" name="Oval 45"/>
          <p:cNvSpPr>
            <a:spLocks noChangeArrowheads="1"/>
          </p:cNvSpPr>
          <p:nvPr/>
        </p:nvSpPr>
        <p:spPr bwMode="auto">
          <a:xfrm>
            <a:off x="964940" y="675796"/>
            <a:ext cx="1122589" cy="561294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59" tIns="43630" rIns="87259" bIns="43630" anchor="ctr"/>
          <a:lstStyle/>
          <a:p>
            <a:pPr algn="ctr"/>
            <a:r>
              <a:rPr lang="de-DE" sz="1600" b="1" dirty="0"/>
              <a:t>Bachelor</a:t>
            </a:r>
            <a:endParaRPr lang="de-DE" dirty="0"/>
          </a:p>
        </p:txBody>
      </p:sp>
      <p:sp>
        <p:nvSpPr>
          <p:cNvPr id="108" name="Oval 45"/>
          <p:cNvSpPr>
            <a:spLocks noChangeArrowheads="1"/>
          </p:cNvSpPr>
          <p:nvPr/>
        </p:nvSpPr>
        <p:spPr bwMode="auto">
          <a:xfrm>
            <a:off x="962686" y="3360633"/>
            <a:ext cx="1071562" cy="561294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59" tIns="43630" rIns="87259" bIns="43630" anchor="ctr"/>
          <a:lstStyle/>
          <a:p>
            <a:pPr algn="ctr"/>
            <a:r>
              <a:rPr lang="de-DE" sz="1600" b="1" dirty="0"/>
              <a:t>Master</a:t>
            </a:r>
            <a:endParaRPr lang="de-DE" dirty="0"/>
          </a:p>
        </p:txBody>
      </p:sp>
      <p:sp>
        <p:nvSpPr>
          <p:cNvPr id="109" name="Text Box 29"/>
          <p:cNvSpPr txBox="1">
            <a:spLocks noChangeArrowheads="1"/>
          </p:cNvSpPr>
          <p:nvPr/>
        </p:nvSpPr>
        <p:spPr bwMode="auto">
          <a:xfrm>
            <a:off x="1958461" y="3983659"/>
            <a:ext cx="1440000" cy="121147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de-DE" sz="1200" b="1">
                <a:solidFill>
                  <a:srgbClr val="0070C0"/>
                </a:solidFill>
              </a:rPr>
              <a:t>Baubetrieb </a:t>
            </a:r>
            <a:r>
              <a:rPr lang="de-DE" sz="1200" b="1" smtClean="0">
                <a:solidFill>
                  <a:srgbClr val="0070C0"/>
                </a:solidFill>
              </a:rPr>
              <a:t>in der </a:t>
            </a:r>
            <a:r>
              <a:rPr lang="de-DE" sz="1200" b="1" dirty="0">
                <a:solidFill>
                  <a:srgbClr val="0070C0"/>
                </a:solidFill>
              </a:rPr>
              <a:t>Praxis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Projektmanagement/</a:t>
            </a:r>
            <a:br>
              <a:rPr lang="de-DE" sz="1000" smtClean="0"/>
            </a:br>
            <a:r>
              <a:rPr lang="de-DE" sz="1000" smtClean="0"/>
              <a:t>Projektsteuerung</a:t>
            </a:r>
            <a:endParaRPr lang="de-DE" sz="1000" dirty="0"/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Qualitätsmanagement/ </a:t>
            </a:r>
            <a:r>
              <a:rPr lang="de-DE" sz="1000" dirty="0"/>
              <a:t>Mängelmanagement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Controlling</a:t>
            </a:r>
            <a:endParaRPr lang="de-DE" sz="1000" dirty="0"/>
          </a:p>
        </p:txBody>
      </p:sp>
      <p:sp>
        <p:nvSpPr>
          <p:cNvPr id="110" name="Text Box 32"/>
          <p:cNvSpPr txBox="1">
            <a:spLocks noChangeArrowheads="1"/>
          </p:cNvSpPr>
          <p:nvPr/>
        </p:nvSpPr>
        <p:spPr bwMode="auto">
          <a:xfrm>
            <a:off x="5780074" y="1503424"/>
            <a:ext cx="2124000" cy="90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de-DE" sz="1300" b="1" dirty="0">
                <a:solidFill>
                  <a:srgbClr val="0070C0"/>
                </a:solidFill>
              </a:rPr>
              <a:t>Baubetriebswirtschaft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Volkswirtschaft </a:t>
            </a:r>
            <a:r>
              <a:rPr lang="de-DE" sz="1000" dirty="0" smtClean="0"/>
              <a:t>/ Betriebswirtschaft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Unternehmensformen</a:t>
            </a:r>
            <a:endParaRPr lang="de-DE" sz="1000" dirty="0" smtClean="0"/>
          </a:p>
          <a:p>
            <a:pPr marL="88900" indent="-88900">
              <a:buFont typeface="Arial" charset="0"/>
              <a:buChar char="•"/>
            </a:pPr>
            <a:r>
              <a:rPr lang="de-DE" sz="1000" dirty="0" smtClean="0"/>
              <a:t>Rechnungswesen / Bilanz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dirty="0" smtClean="0"/>
              <a:t>Versicherungen im Bauwesen</a:t>
            </a:r>
          </a:p>
        </p:txBody>
      </p:sp>
      <p:sp>
        <p:nvSpPr>
          <p:cNvPr id="111" name="Text Box 24"/>
          <p:cNvSpPr txBox="1">
            <a:spLocks noChangeArrowheads="1"/>
          </p:cNvSpPr>
          <p:nvPr/>
        </p:nvSpPr>
        <p:spPr bwMode="auto">
          <a:xfrm>
            <a:off x="7817717" y="3983658"/>
            <a:ext cx="1224643" cy="16577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7259" tIns="43630" rIns="87259" bIns="43630">
            <a:spAutoFit/>
          </a:bodyPr>
          <a:lstStyle/>
          <a:p>
            <a:r>
              <a:rPr lang="de-DE" sz="1200" b="1" dirty="0">
                <a:solidFill>
                  <a:srgbClr val="0070C0"/>
                </a:solidFill>
              </a:rPr>
              <a:t>Tunnelbau I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Überblick </a:t>
            </a:r>
            <a:r>
              <a:rPr lang="de-DE" sz="1000" dirty="0"/>
              <a:t>über Verfahren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Gebirgs-verhalten </a:t>
            </a:r>
            <a:r>
              <a:rPr lang="de-DE" sz="1000" dirty="0"/>
              <a:t>/ Klassifizierung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Spritzbetonbau-weise/NATM</a:t>
            </a:r>
            <a:endParaRPr lang="de-DE" sz="1000" dirty="0"/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Sicherungsmittel</a:t>
            </a:r>
            <a:endParaRPr lang="de-DE" sz="1000" dirty="0"/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Sprengvortrieb</a:t>
            </a:r>
            <a:endParaRPr lang="de-DE" sz="1000" dirty="0"/>
          </a:p>
        </p:txBody>
      </p:sp>
      <p:sp>
        <p:nvSpPr>
          <p:cNvPr id="112" name="Text Box 32"/>
          <p:cNvSpPr txBox="1">
            <a:spLocks noChangeArrowheads="1"/>
          </p:cNvSpPr>
          <p:nvPr/>
        </p:nvSpPr>
        <p:spPr bwMode="auto">
          <a:xfrm>
            <a:off x="5776669" y="563483"/>
            <a:ext cx="2124000" cy="900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de-DE" sz="1300" b="1" dirty="0">
                <a:solidFill>
                  <a:srgbClr val="0070C0"/>
                </a:solidFill>
              </a:rPr>
              <a:t>Baurecht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Übersicht</a:t>
            </a:r>
            <a:endParaRPr lang="de-DE" sz="1000" dirty="0" smtClean="0"/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Bauverträge nach der VOB</a:t>
            </a:r>
            <a:endParaRPr lang="de-DE" sz="1000" dirty="0" smtClean="0"/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Bauverträge nach dem BGB</a:t>
            </a:r>
            <a:endParaRPr lang="de-DE" sz="1000" dirty="0" smtClean="0"/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Ingenieurverträge nach der HOAI</a:t>
            </a:r>
            <a:endParaRPr lang="de-DE" sz="1000" dirty="0" smtClean="0"/>
          </a:p>
        </p:txBody>
      </p:sp>
      <p:sp>
        <p:nvSpPr>
          <p:cNvPr id="113" name="Text Box 32"/>
          <p:cNvSpPr txBox="1">
            <a:spLocks noChangeArrowheads="1"/>
          </p:cNvSpPr>
          <p:nvPr/>
        </p:nvSpPr>
        <p:spPr bwMode="auto">
          <a:xfrm>
            <a:off x="86707" y="3979123"/>
            <a:ext cx="1830873" cy="13208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r>
              <a:rPr lang="de-DE" sz="1200" b="1" dirty="0">
                <a:solidFill>
                  <a:srgbClr val="0070C0"/>
                </a:solidFill>
              </a:rPr>
              <a:t>Baubetriebswirtschaft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Baubetriebswirtschaft</a:t>
            </a:r>
            <a:endParaRPr lang="de-DE" sz="1000" dirty="0"/>
          </a:p>
          <a:p>
            <a:pPr marL="88900" indent="-88900">
              <a:buFont typeface="Arial" charset="0"/>
              <a:buChar char="•"/>
            </a:pPr>
            <a:r>
              <a:rPr lang="de-DE" sz="1000" smtClean="0"/>
              <a:t>Lebenszyklusbetrachtungen</a:t>
            </a:r>
            <a:endParaRPr lang="de-DE" sz="1000" dirty="0"/>
          </a:p>
          <a:p>
            <a:pPr marL="88900" indent="-88900">
              <a:buFont typeface="Arial" charset="0"/>
              <a:buChar char="•"/>
            </a:pPr>
            <a:r>
              <a:rPr lang="de-DE" sz="1000" dirty="0"/>
              <a:t>Investitionsrechnung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dirty="0"/>
              <a:t>Entscheidungstheorien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dirty="0"/>
              <a:t>Risikomanagement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dirty="0"/>
              <a:t>Marketing</a:t>
            </a:r>
          </a:p>
          <a:p>
            <a:pPr marL="88900" indent="-88900">
              <a:buFont typeface="Arial" charset="0"/>
              <a:buChar char="•"/>
            </a:pPr>
            <a:r>
              <a:rPr lang="de-DE" sz="1000" dirty="0" err="1"/>
              <a:t>Portfoliomanagement</a:t>
            </a:r>
            <a:endParaRPr lang="de-DE" sz="1000" dirty="0"/>
          </a:p>
        </p:txBody>
      </p:sp>
      <p:sp>
        <p:nvSpPr>
          <p:cNvPr id="114" name="Oval 45"/>
          <p:cNvSpPr>
            <a:spLocks noChangeArrowheads="1"/>
          </p:cNvSpPr>
          <p:nvPr/>
        </p:nvSpPr>
        <p:spPr bwMode="auto">
          <a:xfrm>
            <a:off x="2641180" y="5949644"/>
            <a:ext cx="4608286" cy="393073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59" tIns="43630" rIns="87259" bIns="43630" anchor="ctr"/>
          <a:lstStyle/>
          <a:p>
            <a:pPr algn="ctr"/>
            <a:r>
              <a:rPr lang="de-DE" sz="1600" b="1" smtClean="0"/>
              <a:t>Masterarbeit</a:t>
            </a:r>
            <a:r>
              <a:rPr lang="de-DE" sz="1600" smtClean="0"/>
              <a:t> </a:t>
            </a:r>
            <a:endParaRPr lang="de-DE" sz="1600" dirty="0"/>
          </a:p>
        </p:txBody>
      </p:sp>
      <p:sp>
        <p:nvSpPr>
          <p:cNvPr id="115" name="Text Box 44"/>
          <p:cNvSpPr txBox="1">
            <a:spLocks noChangeArrowheads="1"/>
          </p:cNvSpPr>
          <p:nvPr/>
        </p:nvSpPr>
        <p:spPr bwMode="auto">
          <a:xfrm>
            <a:off x="7258434" y="5987927"/>
            <a:ext cx="1841743" cy="3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9" tIns="43630" rIns="87259" bIns="43630">
            <a:spAutoFit/>
          </a:bodyPr>
          <a:lstStyle/>
          <a:p>
            <a:r>
              <a:rPr lang="de-DE" sz="1600"/>
              <a:t>Frühjahrstrimester</a:t>
            </a:r>
          </a:p>
        </p:txBody>
      </p:sp>
      <p:sp>
        <p:nvSpPr>
          <p:cNvPr id="116" name="AutoShape 5"/>
          <p:cNvSpPr>
            <a:spLocks noChangeAspect="1" noChangeArrowheads="1"/>
          </p:cNvSpPr>
          <p:nvPr/>
        </p:nvSpPr>
        <p:spPr bwMode="auto">
          <a:xfrm>
            <a:off x="3599604" y="3024228"/>
            <a:ext cx="1094824" cy="720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100" b="1" dirty="0"/>
              <a:t>Planung</a:t>
            </a:r>
          </a:p>
        </p:txBody>
      </p:sp>
      <p:sp>
        <p:nvSpPr>
          <p:cNvPr id="117" name="AutoShape 15"/>
          <p:cNvSpPr>
            <a:spLocks noChangeArrowheads="1"/>
          </p:cNvSpPr>
          <p:nvPr/>
        </p:nvSpPr>
        <p:spPr bwMode="auto">
          <a:xfrm>
            <a:off x="3059674" y="3258108"/>
            <a:ext cx="597925" cy="255833"/>
          </a:xfrm>
          <a:prstGeom prst="rightArrow">
            <a:avLst>
              <a:gd name="adj1" fmla="val 50000"/>
              <a:gd name="adj2" fmla="val 5069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8" name="Oval 16"/>
          <p:cNvSpPr>
            <a:spLocks noChangeArrowheads="1"/>
          </p:cNvSpPr>
          <p:nvPr/>
        </p:nvSpPr>
        <p:spPr bwMode="auto">
          <a:xfrm>
            <a:off x="2263803" y="3019742"/>
            <a:ext cx="720000" cy="720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100" b="1" smtClean="0"/>
              <a:t>Bau-</a:t>
            </a:r>
          </a:p>
          <a:p>
            <a:pPr algn="ctr"/>
            <a:r>
              <a:rPr lang="de-DE" sz="1100" b="1" smtClean="0"/>
              <a:t>beteiligte</a:t>
            </a:r>
            <a:endParaRPr lang="de-DE" sz="1100" b="1" dirty="0"/>
          </a:p>
        </p:txBody>
      </p:sp>
      <p:sp>
        <p:nvSpPr>
          <p:cNvPr id="119" name="AutoShape 5"/>
          <p:cNvSpPr>
            <a:spLocks noChangeAspect="1" noChangeArrowheads="1"/>
          </p:cNvSpPr>
          <p:nvPr/>
        </p:nvSpPr>
        <p:spPr bwMode="auto">
          <a:xfrm>
            <a:off x="4515484" y="3025707"/>
            <a:ext cx="1094824" cy="720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100" b="1" smtClean="0"/>
              <a:t>Errichtung</a:t>
            </a:r>
            <a:endParaRPr lang="de-DE" sz="1100" b="1" dirty="0"/>
          </a:p>
        </p:txBody>
      </p:sp>
      <p:sp>
        <p:nvSpPr>
          <p:cNvPr id="120" name="AutoShape 5"/>
          <p:cNvSpPr>
            <a:spLocks noChangeAspect="1" noChangeArrowheads="1"/>
          </p:cNvSpPr>
          <p:nvPr/>
        </p:nvSpPr>
        <p:spPr bwMode="auto">
          <a:xfrm>
            <a:off x="5431364" y="3027187"/>
            <a:ext cx="1094824" cy="720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100" b="1" smtClean="0"/>
              <a:t>Betrieb und</a:t>
            </a:r>
          </a:p>
          <a:p>
            <a:pPr algn="ctr"/>
            <a:r>
              <a:rPr lang="de-DE" sz="1100" b="1" smtClean="0"/>
              <a:t>Nutzung</a:t>
            </a:r>
            <a:endParaRPr lang="de-DE" sz="1100" b="1" dirty="0"/>
          </a:p>
        </p:txBody>
      </p:sp>
      <p:sp>
        <p:nvSpPr>
          <p:cNvPr id="121" name="AutoShape 15"/>
          <p:cNvSpPr>
            <a:spLocks noChangeArrowheads="1"/>
          </p:cNvSpPr>
          <p:nvPr/>
        </p:nvSpPr>
        <p:spPr bwMode="auto">
          <a:xfrm>
            <a:off x="6523446" y="3259587"/>
            <a:ext cx="597925" cy="255833"/>
          </a:xfrm>
          <a:prstGeom prst="rightArrow">
            <a:avLst>
              <a:gd name="adj1" fmla="val 50000"/>
              <a:gd name="adj2" fmla="val 5069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Eingliederung der Angebotskalkulation in das Vorlesungsangebot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Vorarbeiten 3b) Berechnung der Gerätekosten „Rough-Terrain-Kran“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 marL="266700" indent="-266700">
              <a:lnSpc>
                <a:spcPct val="150000"/>
              </a:lnSpc>
              <a:tabLst>
                <a:tab pos="2152650" algn="l"/>
              </a:tabLst>
              <a:defRPr/>
            </a:pPr>
            <a:r>
              <a:rPr lang="de-DE" smtClean="0">
                <a:sym typeface="Symbol"/>
              </a:rPr>
              <a:t>Berechnung des Nennlastmomentes als Auswahlgröße des Krans:</a:t>
            </a:r>
          </a:p>
          <a:p>
            <a:pPr marL="266700" indent="-266700">
              <a:lnSpc>
                <a:spcPct val="150000"/>
              </a:lnSpc>
              <a:tabLst>
                <a:tab pos="2152650" algn="l"/>
                <a:tab pos="4124325" algn="l"/>
              </a:tabLst>
              <a:defRPr/>
            </a:pPr>
            <a:r>
              <a:rPr lang="de-DE" smtClean="0">
                <a:sym typeface="Symbol"/>
              </a:rPr>
              <a:t>Stb-Stützengewicht	= 0,4m x 0,4m x 4,6m x 2,6 ton/m3 </a:t>
            </a:r>
          </a:p>
          <a:p>
            <a:pPr marL="266700" indent="-266700">
              <a:lnSpc>
                <a:spcPct val="150000"/>
              </a:lnSpc>
              <a:tabLst>
                <a:tab pos="2152650" algn="l"/>
                <a:tab pos="4124325" algn="l"/>
                <a:tab pos="5114925" algn="l"/>
              </a:tabLst>
              <a:defRPr/>
            </a:pPr>
            <a:r>
              <a:rPr lang="de-DE" smtClean="0">
                <a:sym typeface="Symbol"/>
              </a:rPr>
              <a:t>		= 0,74 m3 x 2,6 ton/m3	= ~ 2,0 ton</a:t>
            </a:r>
          </a:p>
          <a:p>
            <a:pPr marL="266700" indent="-266700">
              <a:lnSpc>
                <a:spcPct val="150000"/>
              </a:lnSpc>
              <a:tabLst>
                <a:tab pos="2152650" algn="l"/>
                <a:tab pos="4124325" algn="l"/>
                <a:tab pos="5114925" algn="l"/>
              </a:tabLst>
              <a:defRPr/>
            </a:pPr>
            <a:r>
              <a:rPr lang="de-DE" smtClean="0">
                <a:sym typeface="Symbol"/>
              </a:rPr>
              <a:t>Nennlastmoment	= 2,0 ton x 13 m		= ~ 26 tm &lt; 60 tm</a:t>
            </a:r>
          </a:p>
          <a:p>
            <a:pPr marL="266700" indent="-266700">
              <a:lnSpc>
                <a:spcPct val="150000"/>
              </a:lnSpc>
              <a:tabLst>
                <a:tab pos="2152650" algn="l"/>
                <a:tab pos="4124325" algn="l"/>
                <a:tab pos="5743575" algn="l"/>
              </a:tabLst>
              <a:defRPr/>
            </a:pPr>
            <a:endParaRPr lang="de-DE" smtClean="0">
              <a:sym typeface="Symbol"/>
            </a:endParaRPr>
          </a:p>
          <a:p>
            <a:pPr marL="266700" indent="-266700">
              <a:lnSpc>
                <a:spcPct val="150000"/>
              </a:lnSpc>
              <a:tabLst>
                <a:tab pos="2152650" algn="l"/>
              </a:tabLst>
              <a:defRPr/>
            </a:pPr>
            <a:r>
              <a:rPr lang="de-DE" smtClean="0">
                <a:sym typeface="Symbol"/>
              </a:rPr>
              <a:t>Für Abschreibung und Verzinsung je Vorhaltemonat gilt (siehe BGL):</a:t>
            </a:r>
          </a:p>
          <a:p>
            <a:pPr marL="266700" indent="-266700">
              <a:lnSpc>
                <a:spcPct val="150000"/>
              </a:lnSpc>
              <a:tabLst>
                <a:tab pos="2152650" algn="l"/>
              </a:tabLst>
              <a:defRPr/>
            </a:pPr>
            <a:endParaRPr lang="de-DE" smtClean="0">
              <a:sym typeface="Symbol"/>
            </a:endParaRPr>
          </a:p>
          <a:p>
            <a:pPr marL="266700" indent="-266700">
              <a:lnSpc>
                <a:spcPct val="150000"/>
              </a:lnSpc>
              <a:tabLst>
                <a:tab pos="2152650" algn="l"/>
              </a:tabLst>
              <a:defRPr/>
            </a:pPr>
            <a:endParaRPr lang="de-DE" smtClean="0">
              <a:sym typeface="Symbol"/>
            </a:endParaRPr>
          </a:p>
          <a:p>
            <a:pPr marL="266700" indent="-266700">
              <a:lnSpc>
                <a:spcPct val="150000"/>
              </a:lnSpc>
              <a:tabLst>
                <a:tab pos="2152650" algn="l"/>
              </a:tabLst>
              <a:defRPr/>
            </a:pPr>
            <a:endParaRPr lang="de-DE" smtClean="0">
              <a:sym typeface="Symbol"/>
            </a:endParaRPr>
          </a:p>
          <a:p>
            <a:pPr marL="266700" indent="-266700">
              <a:lnSpc>
                <a:spcPct val="150000"/>
              </a:lnSpc>
              <a:tabLst>
                <a:tab pos="2152650" algn="l"/>
              </a:tabLst>
              <a:defRPr/>
            </a:pPr>
            <a:endParaRPr lang="de-DE" smtClean="0">
              <a:sym typeface="Symbol"/>
            </a:endParaRPr>
          </a:p>
          <a:p>
            <a:pPr marL="266700" indent="-266700">
              <a:lnSpc>
                <a:spcPct val="150000"/>
              </a:lnSpc>
              <a:tabLst>
                <a:tab pos="1076325" algn="l"/>
                <a:tab pos="3857625" algn="l"/>
                <a:tab pos="5200650" algn="l"/>
              </a:tabLst>
              <a:defRPr/>
            </a:pPr>
            <a:r>
              <a:rPr lang="de-DE" smtClean="0">
                <a:sym typeface="Symbol"/>
              </a:rPr>
              <a:t>A + V	= (4130,- + 4570,-)/2 	= </a:t>
            </a:r>
            <a:r>
              <a:rPr lang="de-DE" b="1" smtClean="0">
                <a:sym typeface="Symbol"/>
              </a:rPr>
              <a:t>4.350,-</a:t>
            </a:r>
            <a:r>
              <a:rPr lang="de-DE" smtClean="0">
                <a:sym typeface="Symbol"/>
              </a:rPr>
              <a:t> €/Monat</a:t>
            </a:r>
          </a:p>
          <a:p>
            <a:pPr marL="266700" indent="-266700">
              <a:lnSpc>
                <a:spcPct val="150000"/>
              </a:lnSpc>
              <a:tabLst>
                <a:tab pos="1076325" algn="l"/>
                <a:tab pos="3857625" algn="l"/>
                <a:tab pos="5200650" algn="l"/>
              </a:tabLst>
              <a:defRPr/>
            </a:pPr>
            <a:r>
              <a:rPr lang="de-DE" smtClean="0">
                <a:sym typeface="Symbol"/>
              </a:rPr>
              <a:t>			= 217,50 €/AT	 </a:t>
            </a:r>
            <a:endParaRPr lang="de-DE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4229101"/>
            <a:ext cx="7020000" cy="14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hteck 14"/>
          <p:cNvSpPr/>
          <p:nvPr/>
        </p:nvSpPr>
        <p:spPr>
          <a:xfrm>
            <a:off x="1771650" y="5295899"/>
            <a:ext cx="7056000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372350" y="5314950"/>
            <a:ext cx="1368000" cy="1800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Vorarbeiten zur Kalkulation </a:t>
            </a:r>
            <a:r>
              <a:rPr lang="de-DE" b="1" smtClean="0">
                <a:solidFill>
                  <a:schemeClr val="bg1"/>
                </a:solidFill>
                <a:sym typeface="Symbol"/>
              </a:rPr>
              <a:t> Ermittlung der Kalk.-Basisdaten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7" name="Textfeld 16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18" name="Textfeld 17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9" name="Textfeld 18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63248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Vorarbeiten 3b) Berechnung der Gerätekosten „Rough-Terrain-Kran“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 marL="266700" indent="-266700">
              <a:lnSpc>
                <a:spcPct val="150000"/>
              </a:lnSpc>
              <a:tabLst>
                <a:tab pos="2152650" algn="l"/>
              </a:tabLst>
              <a:defRPr/>
            </a:pPr>
            <a:r>
              <a:rPr lang="de-DE" smtClean="0">
                <a:sym typeface="Symbol"/>
              </a:rPr>
              <a:t>Für die Reparaturkosten je Vorhaltemonat gilt (siehe BGL):</a:t>
            </a:r>
          </a:p>
          <a:p>
            <a:pPr marL="266700" indent="-266700">
              <a:lnSpc>
                <a:spcPct val="150000"/>
              </a:lnSpc>
              <a:tabLst>
                <a:tab pos="2152650" algn="l"/>
              </a:tabLst>
              <a:defRPr/>
            </a:pPr>
            <a:endParaRPr lang="de-DE" smtClean="0">
              <a:sym typeface="Symbol"/>
            </a:endParaRPr>
          </a:p>
          <a:p>
            <a:pPr marL="266700" indent="-266700">
              <a:lnSpc>
                <a:spcPct val="150000"/>
              </a:lnSpc>
              <a:tabLst>
                <a:tab pos="2152650" algn="l"/>
              </a:tabLst>
              <a:defRPr/>
            </a:pPr>
            <a:endParaRPr lang="de-DE" smtClean="0">
              <a:sym typeface="Symbol"/>
            </a:endParaRPr>
          </a:p>
          <a:p>
            <a:pPr marL="266700" indent="-266700">
              <a:lnSpc>
                <a:spcPct val="150000"/>
              </a:lnSpc>
              <a:tabLst>
                <a:tab pos="2152650" algn="l"/>
              </a:tabLst>
              <a:defRPr/>
            </a:pPr>
            <a:endParaRPr lang="de-DE" smtClean="0">
              <a:sym typeface="Symbol"/>
            </a:endParaRPr>
          </a:p>
          <a:p>
            <a:pPr marL="266700" indent="-266700">
              <a:lnSpc>
                <a:spcPct val="150000"/>
              </a:lnSpc>
              <a:tabLst>
                <a:tab pos="2152650" algn="l"/>
              </a:tabLst>
              <a:defRPr/>
            </a:pPr>
            <a:endParaRPr lang="de-DE" smtClean="0">
              <a:sym typeface="Symbol"/>
            </a:endParaRPr>
          </a:p>
          <a:p>
            <a:pPr marL="266700" indent="-266700">
              <a:lnSpc>
                <a:spcPct val="150000"/>
              </a:lnSpc>
              <a:tabLst>
                <a:tab pos="1076325" algn="l"/>
                <a:tab pos="3857625" algn="l"/>
                <a:tab pos="5200650" algn="l"/>
              </a:tabLst>
              <a:defRPr/>
            </a:pPr>
            <a:endParaRPr lang="de-DE" smtClean="0">
              <a:sym typeface="Symbol"/>
            </a:endParaRPr>
          </a:p>
          <a:p>
            <a:pPr marL="266700" indent="-266700">
              <a:lnSpc>
                <a:spcPct val="150000"/>
              </a:lnSpc>
              <a:tabLst>
                <a:tab pos="1257300" algn="l"/>
                <a:tab pos="2333625" algn="l"/>
                <a:tab pos="3590925" algn="l"/>
                <a:tab pos="5200650" algn="l"/>
              </a:tabLst>
              <a:defRPr/>
            </a:pPr>
            <a:r>
              <a:rPr lang="de-DE" smtClean="0">
                <a:sym typeface="Symbol"/>
              </a:rPr>
              <a:t>Rep</a:t>
            </a:r>
            <a:r>
              <a:rPr lang="de-DE" sz="1050" smtClean="0">
                <a:sym typeface="Symbol"/>
              </a:rPr>
              <a:t>BGL</a:t>
            </a:r>
            <a:r>
              <a:rPr lang="de-DE" smtClean="0">
                <a:sym typeface="Symbol"/>
              </a:rPr>
              <a:t>	= 2.830,- €/Monat </a:t>
            </a:r>
          </a:p>
          <a:p>
            <a:pPr marL="266700" indent="-266700">
              <a:lnSpc>
                <a:spcPct val="150000"/>
              </a:lnSpc>
              <a:tabLst>
                <a:tab pos="1257300" algn="l"/>
                <a:tab pos="2333625" algn="l"/>
                <a:tab pos="3590925" algn="l"/>
                <a:tab pos="5200650" algn="l"/>
              </a:tabLst>
              <a:defRPr/>
            </a:pPr>
            <a:r>
              <a:rPr lang="de-DE" smtClean="0">
                <a:sym typeface="Symbol"/>
              </a:rPr>
              <a:t>Rep</a:t>
            </a:r>
            <a:r>
              <a:rPr lang="de-DE" sz="1050" smtClean="0">
                <a:sym typeface="Symbol"/>
              </a:rPr>
              <a:t>lohn</a:t>
            </a:r>
            <a:r>
              <a:rPr lang="de-DE" smtClean="0">
                <a:sym typeface="Symbol"/>
              </a:rPr>
              <a:t>	= 2.830,- x 0,60		= 1.698,- €/Monat</a:t>
            </a:r>
          </a:p>
          <a:p>
            <a:pPr>
              <a:lnSpc>
                <a:spcPct val="150000"/>
              </a:lnSpc>
              <a:tabLst>
                <a:tab pos="1257300" algn="l"/>
                <a:tab pos="2333625" algn="l"/>
                <a:tab pos="3590925" algn="l"/>
                <a:tab pos="5200650" algn="l"/>
              </a:tabLst>
              <a:defRPr/>
            </a:pPr>
            <a:r>
              <a:rPr lang="de-DE" smtClean="0">
                <a:sym typeface="Symbol"/>
              </a:rPr>
              <a:t>Rep</a:t>
            </a:r>
            <a:r>
              <a:rPr lang="de-DE" sz="1050" smtClean="0">
                <a:sym typeface="Symbol"/>
              </a:rPr>
              <a:t>lohn, sozial</a:t>
            </a:r>
            <a:r>
              <a:rPr lang="de-DE" smtClean="0">
                <a:sym typeface="Symbol"/>
              </a:rPr>
              <a:t>	= SZ x Rep</a:t>
            </a:r>
            <a:r>
              <a:rPr lang="de-DE" sz="1050" smtClean="0">
                <a:sym typeface="Symbol"/>
              </a:rPr>
              <a:t>lohn</a:t>
            </a:r>
            <a:r>
              <a:rPr lang="de-DE" smtClean="0">
                <a:sym typeface="Symbol"/>
              </a:rPr>
              <a:t>	= 1,03 x 1.698	= 1.749,- €/Monat</a:t>
            </a:r>
          </a:p>
          <a:p>
            <a:pPr>
              <a:lnSpc>
                <a:spcPct val="150000"/>
              </a:lnSpc>
              <a:tabLst>
                <a:tab pos="1257300" algn="l"/>
                <a:tab pos="2333625" algn="l"/>
                <a:tab pos="3590925" algn="l"/>
                <a:tab pos="5200650" algn="l"/>
              </a:tabLst>
              <a:defRPr/>
            </a:pPr>
            <a:r>
              <a:rPr lang="de-DE" smtClean="0">
                <a:sym typeface="Symbol"/>
              </a:rPr>
              <a:t>Rep</a:t>
            </a:r>
            <a:r>
              <a:rPr lang="de-DE" sz="1050" smtClean="0">
                <a:sym typeface="Symbol"/>
              </a:rPr>
              <a:t>gesamt</a:t>
            </a:r>
            <a:r>
              <a:rPr lang="de-DE" smtClean="0">
                <a:sym typeface="Symbol"/>
              </a:rPr>
              <a:t>	= Rep</a:t>
            </a:r>
            <a:r>
              <a:rPr lang="de-DE" sz="1050" smtClean="0">
                <a:sym typeface="Symbol"/>
              </a:rPr>
              <a:t>BGL</a:t>
            </a:r>
            <a:r>
              <a:rPr lang="de-DE" smtClean="0">
                <a:sym typeface="Symbol"/>
              </a:rPr>
              <a:t> + Rep</a:t>
            </a:r>
            <a:r>
              <a:rPr lang="de-DE" sz="1050" smtClean="0">
                <a:sym typeface="Symbol"/>
              </a:rPr>
              <a:t>lohn, sozial</a:t>
            </a:r>
            <a:r>
              <a:rPr lang="de-DE" smtClean="0">
                <a:sym typeface="Symbol"/>
              </a:rPr>
              <a:t>	</a:t>
            </a:r>
          </a:p>
          <a:p>
            <a:pPr>
              <a:lnSpc>
                <a:spcPct val="150000"/>
              </a:lnSpc>
              <a:tabLst>
                <a:tab pos="1257300" algn="l"/>
                <a:tab pos="2333625" algn="l"/>
                <a:tab pos="3590925" algn="l"/>
                <a:tab pos="5200650" algn="l"/>
              </a:tabLst>
              <a:defRPr/>
            </a:pPr>
            <a:r>
              <a:rPr lang="de-DE" smtClean="0">
                <a:sym typeface="Symbol"/>
              </a:rPr>
              <a:t>	= 2.830,- + 1.749,-		= </a:t>
            </a:r>
            <a:r>
              <a:rPr lang="de-DE" b="1" smtClean="0">
                <a:sym typeface="Symbol"/>
              </a:rPr>
              <a:t>4.579,-</a:t>
            </a:r>
            <a:r>
              <a:rPr lang="de-DE" smtClean="0">
                <a:sym typeface="Symbol"/>
              </a:rPr>
              <a:t> €/Monat</a:t>
            </a:r>
          </a:p>
          <a:p>
            <a:pPr>
              <a:lnSpc>
                <a:spcPct val="150000"/>
              </a:lnSpc>
              <a:tabLst>
                <a:tab pos="1257300" algn="l"/>
                <a:tab pos="2333625" algn="l"/>
                <a:tab pos="3590925" algn="l"/>
                <a:tab pos="5200650" algn="l"/>
              </a:tabLst>
              <a:defRPr/>
            </a:pPr>
            <a:r>
              <a:rPr lang="de-DE" smtClean="0">
                <a:sym typeface="Symbol"/>
              </a:rPr>
              <a:t>				= 228,95 €/AT	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2266951"/>
            <a:ext cx="7020000" cy="14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hteck 14"/>
          <p:cNvSpPr/>
          <p:nvPr/>
        </p:nvSpPr>
        <p:spPr>
          <a:xfrm>
            <a:off x="1771650" y="3333749"/>
            <a:ext cx="7056000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600825" y="3362325"/>
            <a:ext cx="540000" cy="1800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Vorarbeiten zur Kalkulation </a:t>
            </a:r>
            <a:r>
              <a:rPr lang="de-DE" b="1" smtClean="0">
                <a:solidFill>
                  <a:schemeClr val="bg1"/>
                </a:solidFill>
                <a:sym typeface="Symbol"/>
              </a:rPr>
              <a:t> Ermittlung der Kalk.-Basisdaten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7" name="Textfeld 16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18" name="Textfeld 17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9" name="Textfeld 18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Vorarbeiten 3c) Gerätekosten-Zusammenfassung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733550" y="1301750"/>
          <a:ext cx="7248524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262"/>
                <a:gridCol w="362426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Baggerlader:</a:t>
                      </a:r>
                    </a:p>
                    <a:p>
                      <a:pPr>
                        <a:lnSpc>
                          <a:spcPts val="2700"/>
                        </a:lnSpc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+ V	= 	2.510,-	€/Monat</a:t>
                      </a:r>
                    </a:p>
                    <a:p>
                      <a:pPr>
                        <a:lnSpc>
                          <a:spcPts val="2700"/>
                        </a:lnSpc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=	125,50	€/AT</a:t>
                      </a:r>
                    </a:p>
                    <a:p>
                      <a:pPr>
                        <a:lnSpc>
                          <a:spcPts val="2700"/>
                        </a:lnSpc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Rep	= 	3.395,-	€/Monat</a:t>
                      </a:r>
                    </a:p>
                    <a:p>
                      <a:pPr>
                        <a:lnSpc>
                          <a:spcPts val="2700"/>
                        </a:lnSpc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=	169,75	€/AT </a:t>
                      </a:r>
                    </a:p>
                    <a:p>
                      <a:pPr>
                        <a:lnSpc>
                          <a:spcPts val="2700"/>
                        </a:lnSpc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+ V</a:t>
                      </a: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Rep	=	5.905,-	€/Monat</a:t>
                      </a:r>
                    </a:p>
                    <a:p>
                      <a:pPr>
                        <a:lnSpc>
                          <a:spcPts val="2700"/>
                        </a:lnSpc>
                        <a:spcAft>
                          <a:spcPts val="600"/>
                        </a:spcAft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= 	295,25	€/AT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Mobilkran:</a:t>
                      </a:r>
                    </a:p>
                    <a:p>
                      <a:pPr>
                        <a:lnSpc>
                          <a:spcPts val="2700"/>
                        </a:lnSpc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+ V	= 	4.350,-	€/Monat</a:t>
                      </a:r>
                    </a:p>
                    <a:p>
                      <a:pPr>
                        <a:lnSpc>
                          <a:spcPts val="2700"/>
                        </a:lnSpc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=	217,50	€/AT</a:t>
                      </a:r>
                    </a:p>
                    <a:p>
                      <a:pPr>
                        <a:lnSpc>
                          <a:spcPts val="2700"/>
                        </a:lnSpc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Rep	= 	4.579,-	€/Monat</a:t>
                      </a:r>
                    </a:p>
                    <a:p>
                      <a:pPr>
                        <a:lnSpc>
                          <a:spcPts val="2700"/>
                        </a:lnSpc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=	228,95	€/AT </a:t>
                      </a:r>
                    </a:p>
                    <a:p>
                      <a:pPr>
                        <a:lnSpc>
                          <a:spcPts val="2700"/>
                        </a:lnSpc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+ V</a:t>
                      </a: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Rep	=	8.929	€/Monat</a:t>
                      </a:r>
                    </a:p>
                    <a:p>
                      <a:pPr>
                        <a:lnSpc>
                          <a:spcPts val="2700"/>
                        </a:lnSpc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= 	446,45	€/AT</a:t>
                      </a:r>
                      <a:endParaRPr lang="de-DE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zu verrechnen:</a:t>
                      </a:r>
                    </a:p>
                    <a:p>
                      <a:pPr marL="266700" indent="-266700">
                        <a:lnSpc>
                          <a:spcPts val="2700"/>
                        </a:lnSpc>
                        <a:buFont typeface="Wingdings" pitchFamily="2" charset="2"/>
                        <a:buChar char="Ø"/>
                        <a:tabLst>
                          <a:tab pos="1971675" algn="l"/>
                          <a:tab pos="2695575" algn="r"/>
                          <a:tab pos="27813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AT</a:t>
                      </a: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auf Aushub (mit 616 m3)</a:t>
                      </a:r>
                      <a:b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 8 AT x 295,25 €/AT =</a:t>
                      </a:r>
                      <a:b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</a:b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		2.362,-	€</a:t>
                      </a:r>
                      <a:endParaRPr lang="de-DE" b="0" baseline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6700" indent="-266700">
                        <a:lnSpc>
                          <a:spcPts val="2700"/>
                        </a:lnSpc>
                        <a:buFont typeface="Wingdings" pitchFamily="2" charset="2"/>
                        <a:buNone/>
                        <a:tabLst>
                          <a:tab pos="2066925" algn="l"/>
                          <a:tab pos="2695575" algn="r"/>
                          <a:tab pos="2781300" algn="l"/>
                        </a:tabLst>
                        <a:defRPr/>
                      </a:pP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	 2.362,- € / 616 m3 =</a:t>
                      </a:r>
                      <a:b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</a:b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		3,83	€/m3</a:t>
                      </a:r>
                      <a:endParaRPr lang="de-DE" b="0" baseline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6700" indent="-266700">
                        <a:lnSpc>
                          <a:spcPts val="2700"/>
                        </a:lnSpc>
                        <a:buFont typeface="Wingdings" pitchFamily="2" charset="2"/>
                        <a:buChar char="Ø"/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Rest: 52 AT auf GKdB</a:t>
                      </a:r>
                      <a:endParaRPr lang="de-DE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zu verrechnen:</a:t>
                      </a:r>
                    </a:p>
                    <a:p>
                      <a:pPr marL="266700" indent="-266700">
                        <a:lnSpc>
                          <a:spcPts val="2700"/>
                        </a:lnSpc>
                        <a:buFont typeface="Wingdings" pitchFamily="2" charset="2"/>
                        <a:buChar char="Ø"/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27 AT</a:t>
                      </a: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auf Betonstützen-Install. </a:t>
                      </a:r>
                      <a:b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 27 AT x 446,45 €/AT = </a:t>
                      </a:r>
                    </a:p>
                    <a:p>
                      <a:pPr marL="266700" indent="-266700">
                        <a:lnSpc>
                          <a:spcPts val="2700"/>
                        </a:lnSpc>
                        <a:buFont typeface="Wingdings" pitchFamily="2" charset="2"/>
                        <a:buNone/>
                        <a:tabLst>
                          <a:tab pos="1257300" algn="l"/>
                          <a:tab pos="2695575" algn="r"/>
                          <a:tab pos="2781300" algn="l"/>
                        </a:tabLst>
                        <a:defRPr/>
                      </a:pP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			12.054,-	€</a:t>
                      </a: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 12.054,- € / 81 Stk = 				148,82	€/Stk</a:t>
                      </a:r>
                      <a:endParaRPr lang="de-DE" b="0" baseline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66700" indent="-266700">
                        <a:lnSpc>
                          <a:spcPts val="2700"/>
                        </a:lnSpc>
                        <a:buFont typeface="Wingdings" pitchFamily="2" charset="2"/>
                        <a:buChar char="Ø"/>
                        <a:tabLst>
                          <a:tab pos="1257300" algn="l"/>
                          <a:tab pos="2333625" algn="r"/>
                          <a:tab pos="2514600" algn="l"/>
                        </a:tabLst>
                        <a:defRPr/>
                      </a:pPr>
                      <a:r>
                        <a:rPr lang="de-DE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Rest: 33 AT auf GKdB</a:t>
                      </a:r>
                      <a:endParaRPr lang="de-DE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Vorarbeiten zur Kalkulation </a:t>
            </a:r>
            <a:r>
              <a:rPr lang="de-DE" b="1" smtClean="0">
                <a:solidFill>
                  <a:schemeClr val="bg1"/>
                </a:solidFill>
                <a:sym typeface="Symbol"/>
              </a:rPr>
              <a:t> Ermittlung der Kalk.-Basisdaten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6" name="Textfeld 15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33470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Vorarbeiten 3c) Treibstoffkosten-Zusammenfassung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257300" algn="l"/>
                <a:tab pos="2333625" algn="r"/>
                <a:tab pos="2514600" algn="l"/>
              </a:tabLst>
              <a:defRPr/>
            </a:pPr>
            <a:r>
              <a:rPr lang="de-DE" smtClean="0">
                <a:latin typeface="Arial" pitchFamily="34" charset="0"/>
                <a:cs typeface="Arial" pitchFamily="34" charset="0"/>
              </a:rPr>
              <a:t>Treibstoffverbrauch des Baggerladers pro Betriebsstunde:</a:t>
            </a:r>
          </a:p>
          <a:p>
            <a:pPr>
              <a:lnSpc>
                <a:spcPts val="2700"/>
              </a:lnSpc>
              <a:tabLst>
                <a:tab pos="361950" algn="l"/>
                <a:tab pos="5019675" algn="l"/>
                <a:tab pos="5743575" algn="r"/>
                <a:tab pos="5829300" algn="l"/>
              </a:tabLst>
              <a:defRPr/>
            </a:pPr>
            <a:r>
              <a:rPr lang="de-DE" smtClean="0">
                <a:latin typeface="Arial" pitchFamily="34" charset="0"/>
                <a:cs typeface="Arial" pitchFamily="34" charset="0"/>
                <a:sym typeface="Symbol"/>
              </a:rPr>
              <a:t> 	60 kW x 0,12 l/(kWxStd) 	=	7,20 	l/Std</a:t>
            </a:r>
          </a:p>
          <a:p>
            <a:pPr>
              <a:lnSpc>
                <a:spcPts val="2700"/>
              </a:lnSpc>
              <a:tabLst>
                <a:tab pos="361950" algn="l"/>
                <a:tab pos="5019675" algn="l"/>
                <a:tab pos="5743575" algn="r"/>
                <a:tab pos="5829300" algn="l"/>
              </a:tabLst>
              <a:defRPr/>
            </a:pPr>
            <a:r>
              <a:rPr lang="de-DE" smtClean="0">
                <a:latin typeface="Arial" pitchFamily="34" charset="0"/>
                <a:cs typeface="Arial" pitchFamily="34" charset="0"/>
                <a:sym typeface="Symbol"/>
              </a:rPr>
              <a:t>	7,20 l/Std x 1,10 €/l	= 	7,92	€/Std	</a:t>
            </a:r>
          </a:p>
          <a:p>
            <a:pPr>
              <a:lnSpc>
                <a:spcPts val="1800"/>
              </a:lnSpc>
              <a:tabLst>
                <a:tab pos="361950" algn="l"/>
                <a:tab pos="5019675" algn="l"/>
                <a:tab pos="5200650" algn="l"/>
                <a:tab pos="5924550" algn="l"/>
              </a:tabLst>
              <a:defRPr/>
            </a:pPr>
            <a:endParaRPr lang="de-DE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lnSpc>
                <a:spcPts val="2700"/>
              </a:lnSpc>
              <a:tabLst>
                <a:tab pos="1257300" algn="l"/>
                <a:tab pos="2333625" algn="r"/>
                <a:tab pos="2514600" algn="l"/>
              </a:tabLst>
              <a:defRPr/>
            </a:pPr>
            <a:r>
              <a:rPr lang="de-DE" smtClean="0">
                <a:latin typeface="Arial" pitchFamily="34" charset="0"/>
                <a:cs typeface="Arial" pitchFamily="34" charset="0"/>
              </a:rPr>
              <a:t>Treibstoffverbrauch des Krans pro Betriebsstunde:</a:t>
            </a:r>
          </a:p>
          <a:p>
            <a:pPr>
              <a:lnSpc>
                <a:spcPts val="2700"/>
              </a:lnSpc>
              <a:tabLst>
                <a:tab pos="361950" algn="l"/>
                <a:tab pos="5019675" algn="l"/>
                <a:tab pos="5743575" algn="r"/>
                <a:tab pos="5829300" algn="l"/>
              </a:tabLst>
              <a:defRPr/>
            </a:pPr>
            <a:r>
              <a:rPr lang="de-DE" smtClean="0">
                <a:latin typeface="Arial" pitchFamily="34" charset="0"/>
                <a:cs typeface="Arial" pitchFamily="34" charset="0"/>
                <a:sym typeface="Symbol"/>
              </a:rPr>
              <a:t> 	85 kW x 0,15 l/(kWxStd) 	=	12,75	l/Std</a:t>
            </a:r>
          </a:p>
          <a:p>
            <a:pPr>
              <a:lnSpc>
                <a:spcPts val="2700"/>
              </a:lnSpc>
              <a:tabLst>
                <a:tab pos="361950" algn="l"/>
                <a:tab pos="5019675" algn="l"/>
                <a:tab pos="5743575" algn="r"/>
                <a:tab pos="5829300" algn="l"/>
              </a:tabLst>
              <a:defRPr/>
            </a:pPr>
            <a:r>
              <a:rPr lang="de-DE" smtClean="0">
                <a:latin typeface="Arial" pitchFamily="34" charset="0"/>
                <a:cs typeface="Arial" pitchFamily="34" charset="0"/>
                <a:sym typeface="Symbol"/>
              </a:rPr>
              <a:t>	12,75 l/Std x 1,10 €/l	=	14,03	€/Std</a:t>
            </a:r>
            <a:endParaRPr lang="de-DE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Vorarbeiten zur Kalkulation </a:t>
            </a:r>
            <a:r>
              <a:rPr lang="de-DE" b="1" smtClean="0">
                <a:solidFill>
                  <a:schemeClr val="bg1"/>
                </a:solidFill>
                <a:sym typeface="Symbol"/>
              </a:rPr>
              <a:t> Ermittlung der Kalk.-Basisdaten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6" name="Textfeld 15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320000" y="4057425"/>
            <a:ext cx="1800000" cy="25736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z="1200" b="1" smtClean="0">
                <a:solidFill>
                  <a:srgbClr val="FF0000"/>
                </a:solidFill>
              </a:rPr>
              <a:t>Nutzungsdauer (n)</a:t>
            </a:r>
            <a:endParaRPr lang="de-DE" sz="1200" b="1">
              <a:solidFill>
                <a:srgbClr val="FF0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2880000" y="4625025"/>
            <a:ext cx="1800000" cy="25736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z="1200" b="1" smtClean="0">
                <a:solidFill>
                  <a:srgbClr val="FF0000"/>
                </a:solidFill>
              </a:rPr>
              <a:t>Vorhaltezeit (v)</a:t>
            </a:r>
            <a:endParaRPr lang="de-DE" sz="1200" b="1">
              <a:solidFill>
                <a:srgbClr val="FF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760000" y="4625025"/>
            <a:ext cx="1800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z="1200" smtClean="0"/>
              <a:t>Stillliegezeit</a:t>
            </a:r>
          </a:p>
          <a:p>
            <a:pPr algn="ctr"/>
            <a:r>
              <a:rPr lang="de-DE" sz="1200" smtClean="0"/>
              <a:t>(Bauhof)</a:t>
            </a:r>
            <a:endParaRPr lang="de-DE" sz="1200"/>
          </a:p>
        </p:txBody>
      </p:sp>
      <p:sp>
        <p:nvSpPr>
          <p:cNvPr id="45" name="Textfeld 44"/>
          <p:cNvSpPr txBox="1"/>
          <p:nvPr/>
        </p:nvSpPr>
        <p:spPr>
          <a:xfrm>
            <a:off x="4082850" y="5354956"/>
            <a:ext cx="1260000" cy="25736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z="1200" b="1" smtClean="0">
                <a:solidFill>
                  <a:srgbClr val="FF0000"/>
                </a:solidFill>
              </a:rPr>
              <a:t>Einsatzzeit</a:t>
            </a:r>
            <a:endParaRPr lang="de-DE" sz="1200" b="1">
              <a:solidFill>
                <a:srgbClr val="FF00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600000" y="6069331"/>
            <a:ext cx="1800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z="1200" b="1" smtClean="0">
                <a:solidFill>
                  <a:srgbClr val="FF0000"/>
                </a:solidFill>
              </a:rPr>
              <a:t>Betriebszeit</a:t>
            </a:r>
          </a:p>
          <a:p>
            <a:pPr algn="ctr"/>
            <a:r>
              <a:rPr lang="de-DE" sz="1200" smtClean="0">
                <a:solidFill>
                  <a:srgbClr val="FF0000"/>
                </a:solidFill>
              </a:rPr>
              <a:t>(Laufen unter Last)</a:t>
            </a:r>
            <a:endParaRPr lang="de-DE" sz="1200">
              <a:solidFill>
                <a:srgbClr val="FF000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562850" y="5335906"/>
            <a:ext cx="1260000" cy="25736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z="1200" smtClean="0"/>
              <a:t>Transport</a:t>
            </a:r>
            <a:endParaRPr lang="de-DE" sz="1200"/>
          </a:p>
        </p:txBody>
      </p:sp>
      <p:sp>
        <p:nvSpPr>
          <p:cNvPr id="48" name="Textfeld 47"/>
          <p:cNvSpPr txBox="1"/>
          <p:nvPr/>
        </p:nvSpPr>
        <p:spPr>
          <a:xfrm>
            <a:off x="2822850" y="5354956"/>
            <a:ext cx="1260000" cy="25736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z="1200" smtClean="0"/>
              <a:t>Auf- u. Abbau</a:t>
            </a:r>
            <a:endParaRPr lang="de-DE" sz="1200"/>
          </a:p>
        </p:txBody>
      </p:sp>
      <p:sp>
        <p:nvSpPr>
          <p:cNvPr id="49" name="Textfeld 48"/>
          <p:cNvSpPr txBox="1"/>
          <p:nvPr/>
        </p:nvSpPr>
        <p:spPr>
          <a:xfrm>
            <a:off x="5342850" y="5354956"/>
            <a:ext cx="1260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z="1200" smtClean="0"/>
              <a:t>Stillliegezeit</a:t>
            </a:r>
          </a:p>
          <a:p>
            <a:pPr algn="ctr"/>
            <a:r>
              <a:rPr lang="de-DE" sz="1200" smtClean="0"/>
              <a:t>(Baustelle)</a:t>
            </a:r>
            <a:endParaRPr lang="de-DE" sz="1200"/>
          </a:p>
        </p:txBody>
      </p:sp>
      <p:sp>
        <p:nvSpPr>
          <p:cNvPr id="50" name="Textfeld 49"/>
          <p:cNvSpPr txBox="1"/>
          <p:nvPr/>
        </p:nvSpPr>
        <p:spPr>
          <a:xfrm>
            <a:off x="6602850" y="5354956"/>
            <a:ext cx="1260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z="1200" smtClean="0"/>
              <a:t>Wartung und Pflege</a:t>
            </a:r>
            <a:endParaRPr lang="de-DE" sz="1200"/>
          </a:p>
        </p:txBody>
      </p:sp>
      <p:sp>
        <p:nvSpPr>
          <p:cNvPr id="51" name="Textfeld 50"/>
          <p:cNvSpPr txBox="1"/>
          <p:nvPr/>
        </p:nvSpPr>
        <p:spPr>
          <a:xfrm>
            <a:off x="7862850" y="5354956"/>
            <a:ext cx="1260000" cy="257369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z="1200" smtClean="0"/>
              <a:t>Reparatur</a:t>
            </a:r>
            <a:endParaRPr lang="de-DE" sz="1200"/>
          </a:p>
        </p:txBody>
      </p:sp>
      <p:sp>
        <p:nvSpPr>
          <p:cNvPr id="52" name="Textfeld 51"/>
          <p:cNvSpPr txBox="1"/>
          <p:nvPr/>
        </p:nvSpPr>
        <p:spPr>
          <a:xfrm>
            <a:off x="5400000" y="6069331"/>
            <a:ext cx="1800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z="1200" smtClean="0"/>
              <a:t>betrieblich bedingte  Wartezeit</a:t>
            </a:r>
            <a:endParaRPr lang="de-DE" sz="1200"/>
          </a:p>
        </p:txBody>
      </p:sp>
      <p:sp>
        <p:nvSpPr>
          <p:cNvPr id="53" name="Textfeld 52"/>
          <p:cNvSpPr txBox="1"/>
          <p:nvPr/>
        </p:nvSpPr>
        <p:spPr>
          <a:xfrm>
            <a:off x="7200000" y="6069331"/>
            <a:ext cx="1800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z="1200" smtClean="0"/>
              <a:t>Verteil- und </a:t>
            </a:r>
          </a:p>
          <a:p>
            <a:pPr algn="ctr"/>
            <a:r>
              <a:rPr lang="de-DE" sz="1200" smtClean="0"/>
              <a:t>Verlustzeiten</a:t>
            </a:r>
            <a:endParaRPr lang="de-DE" sz="1200"/>
          </a:p>
        </p:txBody>
      </p:sp>
      <p:sp>
        <p:nvSpPr>
          <p:cNvPr id="54" name="Textfeld 53"/>
          <p:cNvSpPr txBox="1"/>
          <p:nvPr/>
        </p:nvSpPr>
        <p:spPr>
          <a:xfrm>
            <a:off x="1800000" y="6069331"/>
            <a:ext cx="1800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z="1200" smtClean="0"/>
              <a:t>Vorbereitung und </a:t>
            </a:r>
          </a:p>
          <a:p>
            <a:pPr algn="ctr"/>
            <a:r>
              <a:rPr lang="de-DE" sz="1200" smtClean="0"/>
              <a:t>Abschluss der Arbeiten</a:t>
            </a:r>
            <a:endParaRPr lang="de-DE" sz="1200"/>
          </a:p>
        </p:txBody>
      </p:sp>
      <p:cxnSp>
        <p:nvCxnSpPr>
          <p:cNvPr id="55" name="Gewinkelte Verbindung 54"/>
          <p:cNvCxnSpPr>
            <a:stCxn id="42" idx="2"/>
            <a:endCxn id="43" idx="0"/>
          </p:cNvCxnSpPr>
          <p:nvPr/>
        </p:nvCxnSpPr>
        <p:spPr>
          <a:xfrm rot="5400000">
            <a:off x="4344885" y="3749909"/>
            <a:ext cx="310231" cy="14400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winkelte Verbindung 55"/>
          <p:cNvCxnSpPr>
            <a:stCxn id="42" idx="2"/>
            <a:endCxn id="44" idx="0"/>
          </p:cNvCxnSpPr>
          <p:nvPr/>
        </p:nvCxnSpPr>
        <p:spPr>
          <a:xfrm rot="16200000" flipH="1">
            <a:off x="5784885" y="3749909"/>
            <a:ext cx="310231" cy="14400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winkelte Verbindung 57"/>
          <p:cNvCxnSpPr>
            <a:endCxn id="48" idx="0"/>
          </p:cNvCxnSpPr>
          <p:nvPr/>
        </p:nvCxnSpPr>
        <p:spPr>
          <a:xfrm rot="5400000">
            <a:off x="3370619" y="4945575"/>
            <a:ext cx="491612" cy="3271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endCxn id="45" idx="0"/>
          </p:cNvCxnSpPr>
          <p:nvPr/>
        </p:nvCxnSpPr>
        <p:spPr>
          <a:xfrm rot="16200000" flipH="1">
            <a:off x="4000619" y="4642725"/>
            <a:ext cx="491612" cy="9328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winkelte Verbindung 59"/>
          <p:cNvCxnSpPr>
            <a:endCxn id="49" idx="0"/>
          </p:cNvCxnSpPr>
          <p:nvPr/>
        </p:nvCxnSpPr>
        <p:spPr>
          <a:xfrm rot="16200000" flipH="1">
            <a:off x="4630619" y="4012725"/>
            <a:ext cx="491612" cy="21928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winkelte Verbindung 60"/>
          <p:cNvCxnSpPr>
            <a:endCxn id="50" idx="0"/>
          </p:cNvCxnSpPr>
          <p:nvPr/>
        </p:nvCxnSpPr>
        <p:spPr>
          <a:xfrm rot="16200000" flipH="1">
            <a:off x="5260619" y="3382725"/>
            <a:ext cx="491612" cy="34528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61"/>
          <p:cNvCxnSpPr>
            <a:endCxn id="51" idx="0"/>
          </p:cNvCxnSpPr>
          <p:nvPr/>
        </p:nvCxnSpPr>
        <p:spPr>
          <a:xfrm rot="16200000" flipH="1">
            <a:off x="5890619" y="2752725"/>
            <a:ext cx="491612" cy="47128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winkelte Verbindung 62"/>
          <p:cNvCxnSpPr>
            <a:stCxn id="45" idx="2"/>
            <a:endCxn id="54" idx="0"/>
          </p:cNvCxnSpPr>
          <p:nvPr/>
        </p:nvCxnSpPr>
        <p:spPr>
          <a:xfrm rot="5400000">
            <a:off x="3477922" y="4834403"/>
            <a:ext cx="457006" cy="20128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winkelte Verbindung 63"/>
          <p:cNvCxnSpPr>
            <a:stCxn id="45" idx="2"/>
            <a:endCxn id="46" idx="0"/>
          </p:cNvCxnSpPr>
          <p:nvPr/>
        </p:nvCxnSpPr>
        <p:spPr>
          <a:xfrm rot="5400000">
            <a:off x="4377922" y="5734403"/>
            <a:ext cx="457006" cy="2128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winkelte Verbindung 64"/>
          <p:cNvCxnSpPr>
            <a:stCxn id="45" idx="2"/>
            <a:endCxn id="52" idx="0"/>
          </p:cNvCxnSpPr>
          <p:nvPr/>
        </p:nvCxnSpPr>
        <p:spPr>
          <a:xfrm rot="16200000" flipH="1">
            <a:off x="5277922" y="5047253"/>
            <a:ext cx="457006" cy="15871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winkelte Verbindung 65"/>
          <p:cNvCxnSpPr>
            <a:stCxn id="45" idx="2"/>
            <a:endCxn id="53" idx="0"/>
          </p:cNvCxnSpPr>
          <p:nvPr/>
        </p:nvCxnSpPr>
        <p:spPr>
          <a:xfrm rot="16200000" flipH="1">
            <a:off x="6177922" y="4147253"/>
            <a:ext cx="457006" cy="33871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winkelte Verbindung 69"/>
          <p:cNvCxnSpPr>
            <a:stCxn id="43" idx="2"/>
            <a:endCxn id="47" idx="0"/>
          </p:cNvCxnSpPr>
          <p:nvPr/>
        </p:nvCxnSpPr>
        <p:spPr>
          <a:xfrm rot="5400000">
            <a:off x="2759669" y="4315575"/>
            <a:ext cx="453512" cy="15871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857375" y="906463"/>
            <a:ext cx="70199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dirty="0"/>
              <a:t>… gibt es Fragen zu diesem Abschnitt?</a:t>
            </a:r>
          </a:p>
          <a:p>
            <a:pPr>
              <a:lnSpc>
                <a:spcPct val="150000"/>
              </a:lnSpc>
              <a:defRPr/>
            </a:pPr>
            <a:endParaRPr lang="de-DE" dirty="0"/>
          </a:p>
          <a:p>
            <a:pPr>
              <a:lnSpc>
                <a:spcPct val="150000"/>
              </a:lnSpc>
              <a:defRPr/>
            </a:pPr>
            <a:endParaRPr lang="de-DE" dirty="0"/>
          </a:p>
          <a:p>
            <a:pPr marL="342900" indent="-342900">
              <a:lnSpc>
                <a:spcPct val="150000"/>
              </a:lnSpc>
              <a:defRPr/>
            </a:pP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Fragen?</a:t>
            </a:r>
            <a:br>
              <a:rPr lang="de-DE" sz="1200" b="1" smtClean="0">
                <a:cs typeface="Arial" charset="0"/>
              </a:rPr>
            </a:br>
            <a:r>
              <a:rPr lang="de-DE" sz="1200" b="1" smtClean="0"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69875" y="3135313"/>
            <a:ext cx="72360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400" b="1" smtClean="0"/>
              <a:t>EKT-Berechnung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3831818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Das Schema zur händischen EKT-Berechnung sieht wie folgt aus: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r>
              <a:rPr lang="de-DE" smtClean="0"/>
              <a:t>Pos. XY (Kurzbeschreibung und Einheit)</a:t>
            </a:r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endParaRPr lang="de-DE" smtClean="0"/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Lohn:	________________________________	= ______	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Soko:	________________________________	= ______	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Geräte:	________________________________	= ______	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NU:	________________________________	= ______		€</a:t>
            </a:r>
          </a:p>
          <a:p>
            <a:pPr marL="361950" lvl="1">
              <a:lnSpc>
                <a:spcPts val="2700"/>
              </a:lnSpc>
              <a:tabLst>
                <a:tab pos="4305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Summe:	= ______		€</a:t>
            </a:r>
            <a:endParaRPr lang="de-DE" u="sng" smtClean="0"/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endParaRPr lang="de-DE" smtClean="0"/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(Zur Kontrolle immer mit den Einheiten rechnen!)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Berechnung der EKT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5563061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EKT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r>
              <a:rPr lang="de-DE" b="1" smtClean="0"/>
              <a:t>Aushub</a:t>
            </a:r>
            <a:r>
              <a:rPr lang="de-DE" smtClean="0"/>
              <a:t> (3 Mann; 1 Baggerlader; 616 m3 Erdreich; Grundeinheit [m3])</a:t>
            </a:r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endParaRPr lang="de-DE" smtClean="0"/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Lohn:	186 Mann-Std x 25,00 €/Mann-Std 	=	4.650,-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sz="1300" smtClean="0"/>
              <a:t>4.650,- € / 616 m3	=	7,55 	€/m3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SoKo:	0,12 l/(kWxStd) x 60 kW x 1,1 €/l	=	7,92 	€/Std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7,92 €/Std x 8 Std/d x 75% x 8 d	= 	380,-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sz="1300" smtClean="0"/>
              <a:t>380,- € / 616 m3	=	0,62 	€/m3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Gerät:	(125,50 €/d + 169,75 €/d) x 8 d	=	2.362,-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sz="1300" smtClean="0"/>
              <a:t>2.362,- € / 616 m3	=	3,83	€/m3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562600" algn="l"/>
                <a:tab pos="6457950" algn="r"/>
                <a:tab pos="6638925" algn="l"/>
              </a:tabLst>
              <a:defRPr/>
            </a:pPr>
            <a:r>
              <a:rPr lang="de-DE" smtClean="0"/>
              <a:t>NUKo:	---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u="sng" smtClean="0"/>
              <a:t>Summe:	=	7.392,-	€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z="1300" smtClean="0"/>
              <a:t>		=	12,00 	€/m3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endParaRPr lang="de-DE" smtClean="0"/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Zur Kontrolle immer mit den Einheiten rechnen!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Berechnung der EKT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5563061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EKT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r>
              <a:rPr lang="de-DE" b="1" smtClean="0"/>
              <a:t>Sauberkeits-/Magerbetonschicht</a:t>
            </a:r>
            <a:r>
              <a:rPr lang="de-DE" smtClean="0"/>
              <a:t> (3 Mann; 480 m2 bzw. 48 m3 Beton;</a:t>
            </a:r>
          </a:p>
          <a:p>
            <a:pPr algn="r">
              <a:lnSpc>
                <a:spcPts val="2700"/>
              </a:lnSpc>
              <a:tabLst>
                <a:tab pos="1619250" algn="l"/>
              </a:tabLst>
              <a:defRPr/>
            </a:pPr>
            <a:r>
              <a:rPr lang="de-DE" smtClean="0"/>
              <a:t>Grundeinheit [m2])</a:t>
            </a:r>
          </a:p>
          <a:p>
            <a:pPr>
              <a:lnSpc>
                <a:spcPts val="2700"/>
              </a:lnSpc>
              <a:tabLst>
                <a:tab pos="361950" algn="l"/>
                <a:tab pos="1619250" algn="l"/>
              </a:tabLst>
              <a:defRPr/>
            </a:pPr>
            <a:r>
              <a:rPr lang="de-DE" smtClean="0">
                <a:sym typeface="Symbol"/>
              </a:rPr>
              <a:t>	</a:t>
            </a:r>
            <a:r>
              <a:rPr lang="de-DE" smtClean="0"/>
              <a:t>Position wird ins Stahlbeton-Fundament eingerechnet!</a:t>
            </a:r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endParaRPr lang="de-DE" smtClean="0"/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Lohn:	72 Mann-Std x 25,00 €/Mann-Std 	=	1.800,-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sz="1300" smtClean="0"/>
              <a:t>1.800,- € / 480 m2	=	3,75 	€/m2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SoKo:	48 m3 x 67,- €/m3	=	3.216,- 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sz="1300" smtClean="0"/>
              <a:t>3.216,- € / 480 m2	= 	6,70	€/m2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562600" algn="l"/>
                <a:tab pos="6457950" algn="r"/>
                <a:tab pos="6638925" algn="l"/>
              </a:tabLst>
              <a:defRPr/>
            </a:pPr>
            <a:r>
              <a:rPr lang="de-DE" smtClean="0"/>
              <a:t>Gerät:	in den Gemeinkosten enthalten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562600" algn="l"/>
                <a:tab pos="6457950" algn="r"/>
                <a:tab pos="6638925" algn="l"/>
              </a:tabLst>
              <a:defRPr/>
            </a:pPr>
            <a:r>
              <a:rPr lang="de-DE" smtClean="0"/>
              <a:t>NUKo:	---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u="sng" smtClean="0"/>
              <a:t>Summe:	= 	5.016,-	€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	</a:t>
            </a:r>
            <a:r>
              <a:rPr lang="de-DE" sz="1300" smtClean="0"/>
              <a:t>=	10,45 	€/m2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endParaRPr lang="de-DE" u="sng" smtClean="0"/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Zur Kontrolle immer mit den Einheiten rechnen!</a:t>
            </a:r>
            <a:endParaRPr lang="de-DE" u="sng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Berechnung der EKT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590931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EKT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r>
              <a:rPr lang="de-DE" b="1" smtClean="0"/>
              <a:t>Stb-Fundament</a:t>
            </a:r>
            <a:r>
              <a:rPr lang="de-DE" smtClean="0"/>
              <a:t> (4 Mann; Schalung, Bewehrung, 216 m3 Beton; </a:t>
            </a:r>
          </a:p>
          <a:p>
            <a:pPr algn="r">
              <a:lnSpc>
                <a:spcPts val="2700"/>
              </a:lnSpc>
              <a:tabLst>
                <a:tab pos="1619250" algn="l"/>
              </a:tabLst>
              <a:defRPr/>
            </a:pPr>
            <a:r>
              <a:rPr lang="de-DE" smtClean="0"/>
              <a:t>Grundeinheit [m3 Beton])</a:t>
            </a:r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endParaRPr lang="de-DE" smtClean="0"/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Lohn:	1.080 Mann-Std x 25,00 €/Mann-Std 	=	27.000,-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z="1300" smtClean="0"/>
              <a:t>	27.000,- € / 216 m3	=	125,00 	€/m3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r>
              <a:rPr lang="de-DE" smtClean="0"/>
              <a:t>SoKo:	314 m2 x 8,- €/m2 + 17,3 ton x 800,- €/ton + 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r>
              <a:rPr lang="de-DE" smtClean="0"/>
              <a:t>	+ 216 m3 x 100,- €/m3	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= 2.512,- € + 13.840,- € + 21.600,- € 	=	37.952,-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sz="1300" smtClean="0"/>
              <a:t>37.952,- € / 216 m3	= 	175,70 	€/m3</a:t>
            </a:r>
            <a:r>
              <a:rPr lang="de-DE" smtClean="0"/>
              <a:t> 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r>
              <a:rPr lang="de-DE" smtClean="0"/>
              <a:t>Gerät:	in den Gemeinkosten enthalten	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r>
              <a:rPr lang="de-DE" smtClean="0"/>
              <a:t>NUKo:	---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u="sng" smtClean="0"/>
              <a:t>Summe:	=	64.952,-	€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	</a:t>
            </a:r>
            <a:r>
              <a:rPr lang="de-DE" sz="1300" smtClean="0"/>
              <a:t>=	300,70 	€/m3</a:t>
            </a:r>
            <a:endParaRPr lang="de-DE" sz="1300" u="sng" smtClean="0"/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endParaRPr lang="de-DE" u="sng" smtClean="0"/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Zur Kontrolle immer mit den Einheiten rechnen!</a:t>
            </a:r>
            <a:endParaRPr lang="de-DE" u="sng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Berechnung der EKT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38318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Vorbemerkung: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 algn="ctr">
              <a:lnSpc>
                <a:spcPct val="150000"/>
              </a:lnSpc>
              <a:defRPr/>
            </a:pPr>
            <a:r>
              <a:rPr lang="de-DE" b="1" smtClean="0"/>
              <a:t>Es wird darum gebeten, diese Lösung nicht an andere Jahrgänge weiterzureichen oder zu verteilen! </a:t>
            </a:r>
          </a:p>
          <a:p>
            <a:pPr algn="ctr">
              <a:lnSpc>
                <a:spcPct val="150000"/>
              </a:lnSpc>
              <a:defRPr/>
            </a:pPr>
            <a:endParaRPr lang="de-DE" smtClean="0"/>
          </a:p>
          <a:p>
            <a:pPr algn="ctr">
              <a:lnSpc>
                <a:spcPct val="150000"/>
              </a:lnSpc>
              <a:defRPr/>
            </a:pPr>
            <a:r>
              <a:rPr lang="de-DE" smtClean="0"/>
              <a:t>Es wird ferner keine Musterlösung zu dieser Aufgabe herausgegeben, sondern nur diese Vorlesung gehalten!</a:t>
            </a:r>
          </a:p>
          <a:p>
            <a:pPr algn="ctr">
              <a:lnSpc>
                <a:spcPct val="150000"/>
              </a:lnSpc>
              <a:defRPr/>
            </a:pPr>
            <a:endParaRPr lang="de-DE" smtClean="0"/>
          </a:p>
          <a:p>
            <a:pPr algn="ctr">
              <a:lnSpc>
                <a:spcPct val="150000"/>
              </a:lnSpc>
              <a:defRPr/>
            </a:pPr>
            <a:r>
              <a:rPr lang="de-DE" smtClean="0"/>
              <a:t>Im Fall von Rückfragen bitte in die Sprechstunden kommen!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590931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EKT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r>
              <a:rPr lang="de-DE" b="1" smtClean="0"/>
              <a:t>Betonfertigteilstützen</a:t>
            </a:r>
            <a:r>
              <a:rPr lang="de-DE" smtClean="0"/>
              <a:t> (3 Mann; 81 Stützen; Grundeinheit [Stk])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endParaRPr lang="de-DE" smtClean="0"/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Lohn:	648 Mann-Std x 25,00 €/Mann-Std 	=	16.200,-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z="1300" smtClean="0"/>
              <a:t>	16.200,- € / 81 Stk	=	200,00 	€/Stk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SoKo:	0,15 l/(kWxStd) x 85 kW x 1,1 €/l	=	14,03 	€/Std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14,03 €/Std x 8 Std/d x 75% x 27 d	= 	2.273,-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sz="1300" smtClean="0"/>
              <a:t>2.273,- € / 81 Stk	=	28,06	€/Stk 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z="1300" smtClean="0"/>
              <a:t>	</a:t>
            </a:r>
            <a:r>
              <a:rPr lang="de-DE" smtClean="0"/>
              <a:t>81 Stk x 240,- €/Stk	=	19.440,- 	€</a:t>
            </a:r>
            <a:endParaRPr lang="de-DE" sz="1400" smtClean="0"/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z="1400" smtClean="0"/>
              <a:t>	</a:t>
            </a:r>
            <a:r>
              <a:rPr lang="de-DE" sz="1100" smtClean="0"/>
              <a:t>19.440,- € / 81 Stk	=  	240,00	€/Stk</a:t>
            </a:r>
            <a:endParaRPr lang="de-DE" sz="1300" smtClean="0"/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Gerät:	(217,50 €/d + 228,95 €/d) x 27 d	=	12.054,-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sz="1300" smtClean="0"/>
              <a:t>12.054,- € / 81 Stk	=  	148,81	€/Stk </a:t>
            </a:r>
            <a:r>
              <a:rPr lang="de-DE" smtClean="0"/>
              <a:t>NUKo:	---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u="sng" smtClean="0"/>
              <a:t>Summe:	=	49.967,-	€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z="1300" smtClean="0"/>
              <a:t>		=	616,87 	€/Stk</a:t>
            </a:r>
            <a:endParaRPr lang="de-DE" sz="1300" u="sng" smtClean="0"/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Zur Kontrolle immer mit den Einheiten rechnen!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Berechnung der EKT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5563061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EKT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r>
              <a:rPr lang="de-DE" b="1" smtClean="0"/>
              <a:t>Mauerwerk</a:t>
            </a:r>
            <a:r>
              <a:rPr lang="de-DE" smtClean="0"/>
              <a:t> (5 Mann; Steine, Mörtel; 832 m2; Grundeinheit [m2])</a:t>
            </a:r>
          </a:p>
          <a:p>
            <a:pPr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endParaRPr lang="de-DE" smtClean="0"/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Lohn:	1.456 Mann-Std x 25,00 €/Mann-Std 	=	36.400,-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z="1300" smtClean="0"/>
              <a:t>	36.400,- € / 832 m3	=	43,75 	€/m2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SoKo:	832 m2 x (1 + 0,075) x 20,- €/m2 +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+ 0,10 €/l x 30 l/m2 x 832 m2	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= 17.888,- € + 2.496,- €	=	20.384,- 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z="1300" smtClean="0"/>
              <a:t>	20.384,- € / 832 m2 	=	24,50	€/m2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Gerät:	in den Gemeinkosten enthalten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NUKo:	---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u="sng" smtClean="0"/>
              <a:t>Summe:	=	56.784,-	€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z="1300" smtClean="0"/>
              <a:t>		=	68,25 	€/m2</a:t>
            </a:r>
            <a:endParaRPr lang="de-DE" sz="1300" u="sng" smtClean="0"/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endParaRPr lang="de-DE" u="sng" smtClean="0"/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Zur Kontrolle immer mit den Einheiten rechnen!</a:t>
            </a:r>
            <a:endParaRPr lang="de-DE" u="sng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Berechnung der EKT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590931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EKT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r>
              <a:rPr lang="de-DE" b="1" smtClean="0"/>
              <a:t>Verfüllen</a:t>
            </a:r>
            <a:r>
              <a:rPr lang="de-DE" smtClean="0"/>
              <a:t> (3 Mann; Aushubmaterial; Grundeinheit [m3])</a:t>
            </a:r>
          </a:p>
          <a:p>
            <a:pPr>
              <a:lnSpc>
                <a:spcPts val="2700"/>
              </a:lnSpc>
              <a:tabLst>
                <a:tab pos="361950" algn="l"/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r>
              <a:rPr lang="de-DE" smtClean="0">
                <a:sym typeface="Symbol"/>
              </a:rPr>
              <a:t> 	</a:t>
            </a:r>
            <a:r>
              <a:rPr lang="de-DE" smtClean="0"/>
              <a:t>Position wird beim Aushub eingerechnet!</a:t>
            </a:r>
          </a:p>
          <a:p>
            <a:pPr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endParaRPr lang="de-DE" smtClean="0"/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Lohn:	105 Mann-Std x 25,00 €/Mann-Std 	=	2.625,-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SoKo:	---	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Gerät:	in den Gemeinkosten enthalten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NUKo:	---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u="sng" smtClean="0"/>
              <a:t>Summe:	=	2.625,-	€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r>
              <a:rPr lang="de-DE" b="1" smtClean="0"/>
              <a:t>Stahlbau</a:t>
            </a:r>
            <a:r>
              <a:rPr lang="de-DE" smtClean="0"/>
              <a:t> (Sub- bzw. Nachunternehmer)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Lohn:	---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SoKo:	---	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Gerät:	---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NUKo:	16,0 ton x 1.650 €/ton	=	26.400,-	€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u="sng" smtClean="0"/>
              <a:t>Summe:	=	26.400,-	€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Berechnung der EKT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4870564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EKT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r>
              <a:rPr lang="de-DE" b="1" smtClean="0"/>
              <a:t>Summe aller EKT </a:t>
            </a:r>
            <a:r>
              <a:rPr lang="de-DE" smtClean="0"/>
              <a:t>(240 m Schallschutz-Mauer; 60 AT Bauzeit)</a:t>
            </a:r>
            <a:endParaRPr lang="de-DE" b="1" smtClean="0"/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Lohn:	4.650,- + 1.800,- + 27.000,- + 16.200,- + 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295900" algn="l"/>
                <a:tab pos="6457950" algn="r"/>
                <a:tab pos="6638925" algn="l"/>
              </a:tabLst>
              <a:defRPr/>
            </a:pPr>
            <a:r>
              <a:rPr lang="de-DE" smtClean="0"/>
              <a:t>	+ 36.400,- + 2.625,- 	=	88.675,-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SoKo:	380,- + 3.216,- + 37.952,- + 19.440,- + 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295900" algn="l"/>
                <a:tab pos="6457950" algn="r"/>
                <a:tab pos="6638925" algn="l"/>
              </a:tabLst>
              <a:defRPr/>
            </a:pPr>
            <a:r>
              <a:rPr lang="de-DE" smtClean="0"/>
              <a:t>	+ 2.273,- + 20.384,-	=	83.645,-	€	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295900" algn="l"/>
                <a:tab pos="6457950" algn="r"/>
                <a:tab pos="6638925" algn="l"/>
              </a:tabLst>
              <a:defRPr/>
            </a:pPr>
            <a:r>
              <a:rPr lang="de-DE" smtClean="0"/>
              <a:t>Gerät:	2.362,- + 12.054,-	=	14.416,-	€</a:t>
            </a:r>
          </a:p>
          <a:p>
            <a:pPr marL="361950" lvl="1">
              <a:lnSpc>
                <a:spcPts val="2700"/>
              </a:lnSpc>
              <a:tabLst>
                <a:tab pos="1257300" algn="l"/>
                <a:tab pos="5295900" algn="l"/>
                <a:tab pos="6457950" algn="r"/>
                <a:tab pos="6638925" algn="l"/>
              </a:tabLst>
              <a:defRPr/>
            </a:pPr>
            <a:r>
              <a:rPr lang="de-DE" smtClean="0"/>
              <a:t>NUKo:		= 	26.400,-	€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295900" algn="l"/>
                <a:tab pos="6457950" algn="r"/>
                <a:tab pos="6638925" algn="l"/>
              </a:tabLst>
              <a:defRPr/>
            </a:pPr>
            <a:r>
              <a:rPr lang="de-DE" b="1" smtClean="0"/>
              <a:t>	</a:t>
            </a:r>
            <a:r>
              <a:rPr lang="de-DE" u="sng" smtClean="0"/>
              <a:t>Summe:	=	213.136,-	€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295900" algn="l"/>
                <a:tab pos="6457950" algn="r"/>
                <a:tab pos="6638925" algn="l"/>
              </a:tabLst>
              <a:defRPr/>
            </a:pPr>
            <a:r>
              <a:rPr lang="de-DE" smtClean="0"/>
              <a:t>		</a:t>
            </a:r>
            <a:r>
              <a:rPr lang="de-DE" sz="1300" smtClean="0"/>
              <a:t>=	888,07 	€/m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295900" algn="l"/>
                <a:tab pos="6457950" algn="r"/>
                <a:tab pos="6638925" algn="l"/>
              </a:tabLst>
              <a:defRPr/>
            </a:pPr>
            <a:endParaRPr lang="de-DE" sz="1300" u="sng" smtClean="0"/>
          </a:p>
          <a:p>
            <a:pPr marL="0" lvl="1">
              <a:lnSpc>
                <a:spcPts val="2700"/>
              </a:lnSpc>
              <a:tabLst>
                <a:tab pos="3943350" algn="l"/>
                <a:tab pos="5295900" algn="l"/>
                <a:tab pos="6457950" algn="r"/>
                <a:tab pos="6638925" algn="l"/>
              </a:tabLst>
              <a:defRPr/>
            </a:pPr>
            <a:r>
              <a:rPr lang="de-DE" u="sng" smtClean="0"/>
              <a:t>Wichtig: Es handelt sich hierbei um Kosten! 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Berechnung der EKT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69875" y="2820988"/>
            <a:ext cx="7236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400" b="1" smtClean="0"/>
              <a:t>Berechnung der Gemeinkosten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400" b="1" smtClean="0"/>
              <a:t>und der Herstellkosten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590931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Gemeinkosten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r>
              <a:rPr lang="de-DE" smtClean="0"/>
              <a:t>Es gilt:</a:t>
            </a:r>
          </a:p>
          <a:p>
            <a:pPr marL="361950" lvl="1">
              <a:lnSpc>
                <a:spcPts val="2700"/>
              </a:lnSpc>
              <a:tabLst>
                <a:tab pos="251460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Lohnstunden:	1.500 Std x 25,- €/Std	=	37.500,- 	€</a:t>
            </a:r>
          </a:p>
          <a:p>
            <a:pPr marL="361950" lvl="1">
              <a:lnSpc>
                <a:spcPts val="2700"/>
              </a:lnSpc>
              <a:tabLst>
                <a:tab pos="251460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Aufsicht:	3.000,- €/Mo x 3 Mo	=	9.000,-	€</a:t>
            </a:r>
          </a:p>
          <a:p>
            <a:pPr marL="361950" lvl="1">
              <a:lnSpc>
                <a:spcPts val="2700"/>
              </a:lnSpc>
              <a:tabLst>
                <a:tab pos="251460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Sonstige BE-Geräte: 3.500,- €/Mo x 3 Mo	=	10.500,-	€</a:t>
            </a:r>
          </a:p>
          <a:p>
            <a:pPr marL="361950" lvl="1">
              <a:lnSpc>
                <a:spcPts val="2700"/>
              </a:lnSpc>
              <a:tabLst>
                <a:tab pos="251460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Baggerlader: 	295,25 €/AT x 52 AT	=	15.353,-	€ </a:t>
            </a:r>
          </a:p>
          <a:p>
            <a:pPr marL="361950" lvl="1">
              <a:lnSpc>
                <a:spcPts val="2700"/>
              </a:lnSpc>
              <a:tabLst>
                <a:tab pos="251460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7,92 €/Std x 8 Std/AT x 75% x 52 AT</a:t>
            </a:r>
          </a:p>
          <a:p>
            <a:pPr marL="361950" lvl="1">
              <a:lnSpc>
                <a:spcPts val="2700"/>
              </a:lnSpc>
              <a:tabLst>
                <a:tab pos="251460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		= 	2.471,-	€</a:t>
            </a:r>
          </a:p>
          <a:p>
            <a:pPr marL="361950" lvl="1">
              <a:lnSpc>
                <a:spcPts val="2700"/>
              </a:lnSpc>
              <a:tabLst>
                <a:tab pos="251460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Mobilkran:	446,45 €/AT x 33 AT 	=	14.733,-	€ </a:t>
            </a:r>
          </a:p>
          <a:p>
            <a:pPr marL="361950" lvl="1">
              <a:lnSpc>
                <a:spcPts val="2700"/>
              </a:lnSpc>
              <a:tabLst>
                <a:tab pos="251460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14,03 €/Std x 8 Std/AT x 75% x 33 AT</a:t>
            </a:r>
          </a:p>
          <a:p>
            <a:pPr marL="361950" lvl="1">
              <a:lnSpc>
                <a:spcPts val="2700"/>
              </a:lnSpc>
              <a:tabLst>
                <a:tab pos="251460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		= 	2.778,-	€ </a:t>
            </a:r>
          </a:p>
          <a:p>
            <a:pPr marL="361950" lvl="1">
              <a:lnSpc>
                <a:spcPts val="2700"/>
              </a:lnSpc>
              <a:tabLst>
                <a:tab pos="251460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Sonstiges:	1.000,- €/Mo x 3 Mo	=	3.000,-	€	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endParaRPr lang="de-DE" smtClean="0"/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	</a:t>
            </a:r>
            <a:r>
              <a:rPr lang="de-DE" u="sng" smtClean="0"/>
              <a:t>Summe:	= 95.335,-		€</a:t>
            </a:r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endParaRPr lang="de-DE" u="sng" smtClean="0"/>
          </a:p>
          <a:p>
            <a:pPr marL="36195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Frage: Wie bzw. wonach sind diese Kosten zu gliedern?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597856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Gemeinkosten</a:t>
            </a:r>
          </a:p>
          <a:p>
            <a:pPr marL="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endParaRPr lang="de-DE" smtClean="0"/>
          </a:p>
          <a:p>
            <a:pPr marL="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Frage: Wie bzw. wonach sind diese Kosten zu gliedern?</a:t>
            </a:r>
          </a:p>
          <a:p>
            <a:pPr marL="0" lvl="1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endParaRPr lang="de-DE" smtClean="0"/>
          </a:p>
          <a:p>
            <a:pPr marL="257175" lvl="1" indent="-257175">
              <a:lnSpc>
                <a:spcPts val="2700"/>
              </a:lnSpc>
              <a:buFont typeface="+mj-lt"/>
              <a:buAutoNum type="arabicPeriod"/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nach </a:t>
            </a:r>
            <a:r>
              <a:rPr lang="de-DE" u="sng" smtClean="0"/>
              <a:t>fixen</a:t>
            </a:r>
            <a:r>
              <a:rPr lang="de-DE" smtClean="0"/>
              <a:t> und </a:t>
            </a:r>
            <a:r>
              <a:rPr lang="de-DE" u="sng" smtClean="0"/>
              <a:t>variablen</a:t>
            </a:r>
            <a:r>
              <a:rPr lang="de-DE" smtClean="0"/>
              <a:t> </a:t>
            </a:r>
            <a:r>
              <a:rPr lang="de-DE" u="sng" smtClean="0"/>
              <a:t>Kosten</a:t>
            </a:r>
            <a:r>
              <a:rPr lang="de-DE" smtClean="0"/>
              <a:t>:</a:t>
            </a:r>
          </a:p>
          <a:p>
            <a:pPr marL="628650" lvl="2" indent="-342900">
              <a:lnSpc>
                <a:spcPts val="2700"/>
              </a:lnSpc>
              <a:buFont typeface="+mj-lt"/>
              <a:buAutoNum type="alphaLcParenR"/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zeitabhängigen Kosten</a:t>
            </a:r>
          </a:p>
          <a:p>
            <a:pPr marL="628650" lvl="2" indent="-342900">
              <a:lnSpc>
                <a:spcPts val="2700"/>
              </a:lnSpc>
              <a:buFont typeface="+mj-lt"/>
              <a:buAutoNum type="alphaLcParenR"/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zeitunabhängigen Kosten</a:t>
            </a:r>
          </a:p>
          <a:p>
            <a:pPr marL="266700" lvl="2">
              <a:lnSpc>
                <a:spcPts val="2700"/>
              </a:lnSpc>
              <a:buFont typeface="Symbol"/>
              <a:buChar char="Þ"/>
              <a:tabLst>
                <a:tab pos="62865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>
                <a:sym typeface="Symbol"/>
              </a:rPr>
              <a:t> 	wichtig um die Auswirkungen der Bauzeit zu beurteilen </a:t>
            </a:r>
          </a:p>
          <a:p>
            <a:pPr marL="628650" lvl="2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>
                <a:sym typeface="Symbol"/>
              </a:rPr>
              <a:t>(z. B. zur Kapazitätsbestimmung von Maschinen oder Personal und um Kosten von Bauzeitverlängerungen zu kalkulieren)</a:t>
            </a:r>
            <a:endParaRPr lang="de-DE" smtClean="0"/>
          </a:p>
          <a:p>
            <a:pPr marL="257175" lvl="1" indent="-257175">
              <a:lnSpc>
                <a:spcPts val="2700"/>
              </a:lnSpc>
              <a:buFont typeface="+mj-lt"/>
              <a:buAutoNum type="arabicPeriod"/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nach den definierten </a:t>
            </a:r>
            <a:r>
              <a:rPr lang="de-DE" u="sng" smtClean="0"/>
              <a:t>Kostenarten</a:t>
            </a:r>
            <a:r>
              <a:rPr lang="de-DE" smtClean="0"/>
              <a:t> der EKT (hier z. B.):</a:t>
            </a:r>
          </a:p>
          <a:p>
            <a:pPr marL="628650" lvl="2" indent="-342900">
              <a:lnSpc>
                <a:spcPts val="2700"/>
              </a:lnSpc>
              <a:buFont typeface="+mj-lt"/>
              <a:buAutoNum type="alphaLcParenR"/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Lohnkosten</a:t>
            </a:r>
          </a:p>
          <a:p>
            <a:pPr marL="628650" lvl="2" indent="-342900">
              <a:lnSpc>
                <a:spcPts val="2700"/>
              </a:lnSpc>
              <a:buFont typeface="+mj-lt"/>
              <a:buAutoNum type="alphaLcParenR"/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Sonstige Kosten</a:t>
            </a:r>
          </a:p>
          <a:p>
            <a:pPr marL="628650" lvl="2" indent="-342900">
              <a:lnSpc>
                <a:spcPts val="2700"/>
              </a:lnSpc>
              <a:buFont typeface="+mj-lt"/>
              <a:buAutoNum type="alphaLcParenR"/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Gerätekosten</a:t>
            </a:r>
          </a:p>
          <a:p>
            <a:pPr marL="628650" lvl="2" indent="-342900">
              <a:lnSpc>
                <a:spcPts val="2700"/>
              </a:lnSpc>
              <a:buFont typeface="+mj-lt"/>
              <a:buAutoNum type="alphaLcParenR"/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Kosten der Nachunternehmerleistungen</a:t>
            </a:r>
          </a:p>
          <a:p>
            <a:pPr marL="628650" lvl="2" indent="-342900">
              <a:lnSpc>
                <a:spcPts val="2700"/>
              </a:lnSpc>
              <a:buFont typeface="Symbol"/>
              <a:buChar char="Þ"/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>
                <a:sym typeface="Symbol"/>
              </a:rPr>
              <a:t>wichtig für den Vergleich mit den EKT-Kostenarten (z. B. das Verhältnis der Gerätekosten in den EKT zu den der BGK) </a:t>
            </a:r>
            <a:endParaRPr lang="de-DE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438582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Für die Einordnung und Gliederung der Gemeinkosten gilt: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912862" y="1622925"/>
            <a:ext cx="387073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>
              <a:tabLst>
                <a:tab pos="361950" algn="l"/>
              </a:tabLst>
            </a:pPr>
            <a:r>
              <a:rPr lang="de-DE" smtClean="0"/>
              <a:t>1. </a:t>
            </a:r>
            <a:r>
              <a:rPr lang="de-DE" b="1" smtClean="0"/>
              <a:t>	Einzelkosten der Teilleistungen</a:t>
            </a:r>
            <a:endParaRPr lang="de-DE" b="1"/>
          </a:p>
        </p:txBody>
      </p:sp>
      <p:sp>
        <p:nvSpPr>
          <p:cNvPr id="35" name="Textfeld 34"/>
          <p:cNvSpPr txBox="1"/>
          <p:nvPr/>
        </p:nvSpPr>
        <p:spPr>
          <a:xfrm>
            <a:off x="3274812" y="5223375"/>
            <a:ext cx="166288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b="1" smtClean="0"/>
              <a:t>Herstellkosten</a:t>
            </a:r>
            <a:endParaRPr lang="de-DE" b="1"/>
          </a:p>
        </p:txBody>
      </p:sp>
      <p:cxnSp>
        <p:nvCxnSpPr>
          <p:cNvPr id="40" name="Gerade Verbindung 39"/>
          <p:cNvCxnSpPr/>
          <p:nvPr/>
        </p:nvCxnSpPr>
        <p:spPr>
          <a:xfrm>
            <a:off x="2200275" y="4857750"/>
            <a:ext cx="4284000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293862" y="1984875"/>
            <a:ext cx="171738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>
              <a:tabLst>
                <a:tab pos="447675" algn="l"/>
              </a:tabLst>
            </a:pPr>
            <a:r>
              <a:rPr lang="de-DE" smtClean="0"/>
              <a:t>1.1	Lohnkosten</a:t>
            </a:r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3293862" y="2346825"/>
            <a:ext cx="2204697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>
              <a:tabLst>
                <a:tab pos="447675" algn="l"/>
              </a:tabLst>
            </a:pPr>
            <a:r>
              <a:rPr lang="de-DE" smtClean="0"/>
              <a:t>1.2	Sonstige Kosten</a:t>
            </a:r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3293862" y="2708775"/>
            <a:ext cx="190974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>
              <a:tabLst>
                <a:tab pos="447675" algn="l"/>
              </a:tabLst>
            </a:pPr>
            <a:r>
              <a:rPr lang="de-DE" smtClean="0"/>
              <a:t>1.3	Gerätekosten</a:t>
            </a:r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3293862" y="3070725"/>
            <a:ext cx="305108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>
              <a:tabLst>
                <a:tab pos="447675" algn="l"/>
              </a:tabLst>
            </a:pPr>
            <a:r>
              <a:rPr lang="de-DE" smtClean="0"/>
              <a:t>1.4	Nachunternehmerkosten</a:t>
            </a:r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2912862" y="3785100"/>
            <a:ext cx="360572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>
              <a:tabLst>
                <a:tab pos="361950" algn="l"/>
              </a:tabLst>
            </a:pPr>
            <a:r>
              <a:rPr lang="de-DE" smtClean="0"/>
              <a:t>2. 	</a:t>
            </a:r>
            <a:r>
              <a:rPr lang="de-DE" b="1" smtClean="0"/>
              <a:t>Gemeinkosten der Baustelle </a:t>
            </a:r>
            <a:endParaRPr lang="de-DE" b="1"/>
          </a:p>
        </p:txBody>
      </p:sp>
      <p:sp>
        <p:nvSpPr>
          <p:cNvPr id="41" name="Textfeld 40"/>
          <p:cNvSpPr txBox="1"/>
          <p:nvPr/>
        </p:nvSpPr>
        <p:spPr>
          <a:xfrm>
            <a:off x="3293862" y="4147050"/>
            <a:ext cx="3025435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>
              <a:tabLst>
                <a:tab pos="447675" algn="l"/>
              </a:tabLst>
            </a:pPr>
            <a:r>
              <a:rPr lang="de-DE" smtClean="0"/>
              <a:t>2.1	Zeitunabhängige Kosten</a:t>
            </a:r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3293862" y="4509000"/>
            <a:ext cx="276895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>
              <a:tabLst>
                <a:tab pos="447675" algn="l"/>
              </a:tabLst>
            </a:pPr>
            <a:r>
              <a:rPr lang="de-DE" smtClean="0"/>
              <a:t>2.2	Zeitabhängige Kosten</a:t>
            </a:r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2188962" y="3785100"/>
            <a:ext cx="207355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+</a:t>
            </a:r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2188962" y="5223375"/>
            <a:ext cx="207355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=</a:t>
            </a:r>
            <a:endParaRPr lang="de-DE"/>
          </a:p>
        </p:txBody>
      </p:sp>
      <p:sp>
        <p:nvSpPr>
          <p:cNvPr id="48" name="Textfeld 4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49" name="Textfeld 4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50" name="Textfeld 4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51" name="Textfeld 5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52" name="Textfeld 51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53" name="Textfeld 52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6678922" y="5819775"/>
            <a:ext cx="2207903" cy="472813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300" smtClean="0"/>
              <a:t>siehe Drees / Paul:</a:t>
            </a:r>
          </a:p>
          <a:p>
            <a:pPr algn="ctr"/>
            <a:r>
              <a:rPr lang="de-DE" sz="1300" smtClean="0"/>
              <a:t>„Kalkulation von Baupreisen“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1061829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Herstellkosten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r>
              <a:rPr lang="de-DE" smtClean="0"/>
              <a:t>Es gilt: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908948" y="2991600"/>
            <a:ext cx="124610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de-DE" smtClean="0"/>
              <a:t>+   95.335,-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915923" y="3531600"/>
            <a:ext cx="124610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de-DE" b="1" smtClean="0">
                <a:solidFill>
                  <a:srgbClr val="FF0000"/>
                </a:solidFill>
              </a:rPr>
              <a:t>= 308.471,-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10157" y="2451600"/>
            <a:ext cx="1047329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de-DE" smtClean="0"/>
              <a:t>213.136,-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512812" y="2451600"/>
            <a:ext cx="323613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Einzelkosten der Teilleistungen</a:t>
            </a: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522337" y="3004050"/>
            <a:ext cx="297093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Gemeinkosten der Baustelle</a:t>
            </a:r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512812" y="3537450"/>
            <a:ext cx="166288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Herstellkosten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179437" y="30297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mtClean="0"/>
              <a:t>+</a:t>
            </a: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179437" y="3572625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=</a:t>
            </a:r>
            <a:endParaRPr lang="de-DE" b="1">
              <a:solidFill>
                <a:srgbClr val="FF0000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2057400" y="3409950"/>
            <a:ext cx="6181725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579862" y="2991600"/>
            <a:ext cx="842145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de-DE" smtClean="0"/>
              <a:t>(GKdB)</a:t>
            </a:r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722737" y="3531600"/>
            <a:ext cx="560016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de-DE" b="1" smtClean="0">
                <a:solidFill>
                  <a:srgbClr val="FF0000"/>
                </a:solidFill>
              </a:rPr>
              <a:t>(HK)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65587" y="2451600"/>
            <a:ext cx="67543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de-DE" smtClean="0"/>
              <a:t>(EKT)</a:t>
            </a:r>
            <a:endParaRPr lang="de-DE"/>
          </a:p>
        </p:txBody>
      </p:sp>
      <p:sp>
        <p:nvSpPr>
          <p:cNvPr id="27" name="Textfeld 26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28" name="Textfeld 27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29" name="Textfeld 28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30" name="Textfeld 29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31" name="Textfeld 30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41" name="Textfeld 40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857375" y="906463"/>
            <a:ext cx="70199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dirty="0"/>
              <a:t>… gibt es Fragen zu diesem Abschnitt?</a:t>
            </a:r>
          </a:p>
          <a:p>
            <a:pPr>
              <a:lnSpc>
                <a:spcPct val="150000"/>
              </a:lnSpc>
              <a:defRPr/>
            </a:pPr>
            <a:endParaRPr lang="de-DE" dirty="0"/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Fragen?</a:t>
            </a:r>
            <a:br>
              <a:rPr lang="de-DE" sz="1200" b="1" smtClean="0">
                <a:cs typeface="Arial" charset="0"/>
              </a:rPr>
            </a:br>
            <a:r>
              <a:rPr lang="de-DE" sz="1200" b="1" smtClean="0"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16400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b="1" dirty="0" smtClean="0"/>
              <a:t>Aufgabenstellung</a:t>
            </a:r>
          </a:p>
          <a:p>
            <a:pPr>
              <a:lnSpc>
                <a:spcPct val="150000"/>
              </a:lnSpc>
              <a:defRPr/>
            </a:pPr>
            <a:endParaRPr lang="de-DE" dirty="0" smtClean="0"/>
          </a:p>
          <a:p>
            <a:pPr>
              <a:lnSpc>
                <a:spcPct val="150000"/>
              </a:lnSpc>
              <a:defRPr/>
            </a:pPr>
            <a:r>
              <a:rPr lang="de-DE" dirty="0" smtClean="0"/>
              <a:t>Sie sind der Bauunternehmer </a:t>
            </a:r>
            <a:r>
              <a:rPr lang="de-DE" dirty="0" err="1" smtClean="0"/>
              <a:t>Züblus</a:t>
            </a:r>
            <a:r>
              <a:rPr lang="de-DE" dirty="0" smtClean="0"/>
              <a:t> und wollen für ein öffentlich ausgeschriebenes Bauvorhaben ein Angebot abgeben. Dieses Bau-vorhaben sieht vor, eine Schall-Sichtschutz-Mauer entlang einer Straße zu errichten. Sie führen alle Arbeiten im eigenen Betrieb aus, außer den Stahlbauarbeiten, welche auf die Mauer von einem Sub- </a:t>
            </a:r>
            <a:r>
              <a:rPr lang="de-DE" dirty="0" err="1" smtClean="0"/>
              <a:t>unternehmer</a:t>
            </a:r>
            <a:r>
              <a:rPr lang="de-DE" dirty="0" smtClean="0"/>
              <a:t> aufgesetzten werden. Die Betonstützen kommen als Fertigteile auf die Baustelle.</a:t>
            </a:r>
          </a:p>
          <a:p>
            <a:pPr>
              <a:lnSpc>
                <a:spcPct val="150000"/>
              </a:lnSpc>
              <a:defRPr/>
            </a:pPr>
            <a:endParaRPr lang="de-DE" dirty="0" smtClean="0"/>
          </a:p>
          <a:p>
            <a:pPr>
              <a:lnSpc>
                <a:spcPct val="150000"/>
              </a:lnSpc>
              <a:defRPr/>
            </a:pPr>
            <a:r>
              <a:rPr lang="de-DE" b="1" dirty="0" smtClean="0"/>
              <a:t>Gesucht ist:</a:t>
            </a:r>
          </a:p>
          <a:p>
            <a:pPr marL="342900" indent="-342900">
              <a:lnSpc>
                <a:spcPct val="150000"/>
              </a:lnSpc>
              <a:buAutoNum type="alphaLcParenR"/>
              <a:defRPr/>
            </a:pPr>
            <a:r>
              <a:rPr lang="de-DE" dirty="0" smtClean="0"/>
              <a:t>nur die Angebotssumme für die Sichtschutzmauer</a:t>
            </a:r>
          </a:p>
          <a:p>
            <a:pPr marL="342900" indent="-342900">
              <a:lnSpc>
                <a:spcPct val="150000"/>
              </a:lnSpc>
              <a:buAutoNum type="alphaLcParenR"/>
              <a:defRPr/>
            </a:pPr>
            <a:r>
              <a:rPr lang="de-DE" dirty="0" smtClean="0"/>
              <a:t>die Einheitspreise zu den ausgeschriebenen Positionen und ein komplett ausgefülltes Leistungsverzeichnis.</a:t>
            </a:r>
            <a:endParaRPr lang="de-DE" dirty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88925" y="3135313"/>
            <a:ext cx="72360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400" b="1" smtClean="0"/>
              <a:t>Berechnung der Selbstkosten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1061829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Selbstkosten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r>
              <a:rPr lang="de-DE" smtClean="0"/>
              <a:t>Es gilt: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908948" y="2991600"/>
            <a:ext cx="124610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de-DE" smtClean="0"/>
              <a:t>+   95.335,-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915923" y="3531600"/>
            <a:ext cx="124610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de-DE" smtClean="0"/>
              <a:t>= 308.471,-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110157" y="2451600"/>
            <a:ext cx="1047329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de-DE" smtClean="0"/>
              <a:t>213.136,-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512812" y="2451600"/>
            <a:ext cx="323613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Einzelkosten der Teilleistungen</a:t>
            </a: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522337" y="3004050"/>
            <a:ext cx="297093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Gemeinkosten der Baustelle</a:t>
            </a:r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512812" y="3537450"/>
            <a:ext cx="153464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Herstellkosten</a:t>
            </a: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2179437" y="30297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mtClean="0"/>
              <a:t>+</a:t>
            </a: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2179437" y="3572625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mtClean="0"/>
              <a:t>=</a:t>
            </a:r>
            <a:endParaRPr lang="de-DE"/>
          </a:p>
        </p:txBody>
      </p:sp>
      <p:cxnSp>
        <p:nvCxnSpPr>
          <p:cNvPr id="17" name="Gerade Verbindung 16"/>
          <p:cNvCxnSpPr/>
          <p:nvPr/>
        </p:nvCxnSpPr>
        <p:spPr>
          <a:xfrm>
            <a:off x="2057400" y="3409950"/>
            <a:ext cx="6181725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579862" y="2991600"/>
            <a:ext cx="842145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de-DE" smtClean="0"/>
              <a:t>(GKdB)</a:t>
            </a:r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722737" y="3531600"/>
            <a:ext cx="560016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de-DE" smtClean="0"/>
              <a:t>(HK)</a:t>
            </a:r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5665587" y="2451600"/>
            <a:ext cx="67543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de-DE" smtClean="0"/>
              <a:t>(EKT)</a:t>
            </a:r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5646537" y="4071600"/>
            <a:ext cx="71390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(AGK)</a:t>
            </a:r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5732262" y="4611600"/>
            <a:ext cx="54719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(SK)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541387" y="4061325"/>
            <a:ext cx="2996580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Allgemeine Geschäftskosten</a:t>
            </a:r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2522337" y="4604250"/>
            <a:ext cx="150899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Selbstkosten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179437" y="4106025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mtClean="0"/>
              <a:t>+</a:t>
            </a:r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2179437" y="464895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=</a:t>
            </a:r>
            <a:endParaRPr lang="de-DE" b="1">
              <a:solidFill>
                <a:srgbClr val="FF0000"/>
              </a:solidFill>
            </a:endParaRPr>
          </a:p>
        </p:txBody>
      </p:sp>
      <p:cxnSp>
        <p:nvCxnSpPr>
          <p:cNvPr id="40" name="Gerade Verbindung 39"/>
          <p:cNvCxnSpPr/>
          <p:nvPr/>
        </p:nvCxnSpPr>
        <p:spPr>
          <a:xfrm>
            <a:off x="2057400" y="4467225"/>
            <a:ext cx="6181725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43" name="Textfeld 42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 der Angebotssumme</a:t>
            </a:r>
          </a:p>
        </p:txBody>
      </p:sp>
      <p:sp>
        <p:nvSpPr>
          <p:cNvPr id="44" name="Textfeld 43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45" name="Textfeld 44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46" name="Textfeld 45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47" name="Textfeld 46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2446824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Allgemeinen Geschäftskosten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r>
              <a:rPr lang="de-DE" smtClean="0"/>
              <a:t>Es gilt (siehe Skript):</a:t>
            </a:r>
          </a:p>
          <a:p>
            <a:pPr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endParaRPr lang="de-DE" smtClean="0"/>
          </a:p>
          <a:p>
            <a:pPr fontAlgn="ctr">
              <a:lnSpc>
                <a:spcPts val="2700"/>
              </a:lnSpc>
              <a:tabLst>
                <a:tab pos="714375" algn="l"/>
                <a:tab pos="1790700" algn="l"/>
                <a:tab pos="2867025" algn="l"/>
              </a:tabLst>
            </a:pPr>
            <a:r>
              <a:rPr lang="de-DE" b="1" smtClean="0"/>
              <a:t>AGK 	</a:t>
            </a:r>
            <a:r>
              <a:rPr lang="de-DE" smtClean="0"/>
              <a:t>= x AS 	</a:t>
            </a:r>
            <a:r>
              <a:rPr lang="de-DE" b="1" smtClean="0"/>
              <a:t>= x HK / (1 - (x+y))</a:t>
            </a:r>
          </a:p>
          <a:p>
            <a:pPr fontAlgn="ctr">
              <a:lnSpc>
                <a:spcPts val="2700"/>
              </a:lnSpc>
              <a:tabLst>
                <a:tab pos="714375" algn="l"/>
                <a:tab pos="1790700" algn="l"/>
                <a:tab pos="2867025" algn="l"/>
              </a:tabLst>
            </a:pPr>
            <a:r>
              <a:rPr lang="de-DE" b="1" smtClean="0"/>
              <a:t>		</a:t>
            </a:r>
            <a:r>
              <a:rPr lang="de-DE" smtClean="0"/>
              <a:t>= 11,5% x 308.471,- € / (1 – (11,5% + 6,5%))</a:t>
            </a:r>
          </a:p>
          <a:p>
            <a:pPr fontAlgn="ctr">
              <a:lnSpc>
                <a:spcPts val="2700"/>
              </a:lnSpc>
              <a:tabLst>
                <a:tab pos="714375" algn="l"/>
                <a:tab pos="1790700" algn="l"/>
                <a:tab pos="2867025" algn="l"/>
              </a:tabLst>
            </a:pPr>
            <a:r>
              <a:rPr lang="de-DE" smtClean="0"/>
              <a:t>		= 43.261,- €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6" name="Textfeld 15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 der Angebotssumme</a:t>
            </a:r>
          </a:p>
        </p:txBody>
      </p:sp>
      <p:sp>
        <p:nvSpPr>
          <p:cNvPr id="17" name="Textfeld 16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8" name="Textfeld 17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9" name="Textfeld 18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20" name="Textfeld 19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1061829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Selbstkosten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r>
              <a:rPr lang="de-DE" smtClean="0"/>
              <a:t>Es gilt: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22737" y="2445750"/>
            <a:ext cx="560016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(HK)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646537" y="2985750"/>
            <a:ext cx="71390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(AGK)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732262" y="3525750"/>
            <a:ext cx="54719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(SK)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12812" y="2451600"/>
            <a:ext cx="153464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Herstellkosten</a:t>
            </a: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541387" y="2975475"/>
            <a:ext cx="2996580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Allgemeine Geschäftskosten</a:t>
            </a:r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522337" y="3518400"/>
            <a:ext cx="150899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Selbstkosten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179437" y="3020175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mtClean="0"/>
              <a:t>+</a:t>
            </a:r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179437" y="35631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=</a:t>
            </a:r>
            <a:endParaRPr lang="de-DE" b="1">
              <a:solidFill>
                <a:srgbClr val="FF0000"/>
              </a:solidFill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2057400" y="3381375"/>
            <a:ext cx="6181725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908960" y="2982075"/>
            <a:ext cx="124610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de-DE" smtClean="0"/>
              <a:t>+   43.261,-</a:t>
            </a:r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15932" y="3522075"/>
            <a:ext cx="124610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de-DE" b="1" smtClean="0">
                <a:solidFill>
                  <a:srgbClr val="FF0000"/>
                </a:solidFill>
              </a:rPr>
              <a:t>= 351.732,-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110163" y="2442075"/>
            <a:ext cx="1047329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de-DE" smtClean="0"/>
              <a:t>308.471,-</a:t>
            </a:r>
            <a:endParaRPr lang="de-DE"/>
          </a:p>
        </p:txBody>
      </p:sp>
      <p:sp>
        <p:nvSpPr>
          <p:cNvPr id="22" name="Textfeld 21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23" name="Textfeld 22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 der Angebotssumme</a:t>
            </a:r>
          </a:p>
        </p:txBody>
      </p:sp>
      <p:sp>
        <p:nvSpPr>
          <p:cNvPr id="24" name="Textfeld 23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26" name="Textfeld 25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27" name="Textfeld 26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28" name="Textfeld 27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69875" y="3135313"/>
            <a:ext cx="72360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400" b="1" smtClean="0"/>
              <a:t>Berechnung der Angebotssumme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1408078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Angebotssumme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r>
              <a:rPr lang="de-DE" smtClean="0"/>
              <a:t>Es gilt:</a:t>
            </a:r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endParaRPr lang="de-DE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741787" y="2458950"/>
            <a:ext cx="534368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(SK)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627487" y="2998950"/>
            <a:ext cx="748209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(WuG)</a:t>
            </a:r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5732262" y="3538950"/>
            <a:ext cx="54719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(AS)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522337" y="2451600"/>
            <a:ext cx="1393578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Selbstkosten</a:t>
            </a:r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2531862" y="3004050"/>
            <a:ext cx="2128779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Wagnis und Gewinn</a:t>
            </a:r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2531862" y="3546975"/>
            <a:ext cx="2675980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Angebotssumme</a:t>
            </a:r>
            <a:r>
              <a:rPr lang="de-DE" smtClean="0">
                <a:solidFill>
                  <a:srgbClr val="FF0000"/>
                </a:solidFill>
              </a:rPr>
              <a:t> (netto)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512812" y="4070850"/>
            <a:ext cx="1675706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Mehrwertsteuer</a:t>
            </a:r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2550912" y="4632825"/>
            <a:ext cx="275292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Angebotssumme</a:t>
            </a:r>
            <a:r>
              <a:rPr lang="de-DE" smtClean="0">
                <a:solidFill>
                  <a:srgbClr val="FF0000"/>
                </a:solidFill>
              </a:rPr>
              <a:t> (brutto)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179437" y="24963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mtClean="0"/>
              <a:t>=</a:t>
            </a:r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2179437" y="3039225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mtClean="0"/>
              <a:t>+</a:t>
            </a:r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188962" y="358215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=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179437" y="4106025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mtClean="0"/>
              <a:t>+</a:t>
            </a:r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2179437" y="4677525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=</a:t>
            </a:r>
            <a:endParaRPr lang="de-DE" b="1">
              <a:solidFill>
                <a:srgbClr val="FF0000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>
          <a:xfrm>
            <a:off x="2057400" y="3409950"/>
            <a:ext cx="6181725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2057400" y="4476750"/>
            <a:ext cx="6181725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38" name="Textfeld 37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 der Angebotssumme</a:t>
            </a:r>
          </a:p>
        </p:txBody>
      </p:sp>
      <p:sp>
        <p:nvSpPr>
          <p:cNvPr id="39" name="Textfeld 38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40" name="Textfeld 39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41" name="Textfeld 40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42" name="Textfeld 41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110162" y="2451600"/>
            <a:ext cx="1047329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de-DE" smtClean="0"/>
              <a:t>351.732,-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2446824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von Wagnis und Gewinn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r>
              <a:rPr lang="de-DE" smtClean="0"/>
              <a:t>Es gilt (siehe Skript):</a:t>
            </a:r>
          </a:p>
          <a:p>
            <a:pPr>
              <a:lnSpc>
                <a:spcPts val="2700"/>
              </a:lnSpc>
              <a:tabLst>
                <a:tab pos="1257300" algn="l"/>
                <a:tab pos="5467350" algn="l"/>
                <a:tab pos="6457950" algn="r"/>
                <a:tab pos="6638925" algn="l"/>
              </a:tabLst>
              <a:defRPr/>
            </a:pPr>
            <a:endParaRPr lang="de-DE" smtClean="0"/>
          </a:p>
          <a:p>
            <a:pPr fontAlgn="ctr">
              <a:lnSpc>
                <a:spcPts val="2700"/>
              </a:lnSpc>
              <a:tabLst>
                <a:tab pos="714375" algn="l"/>
                <a:tab pos="1790700" algn="l"/>
                <a:tab pos="2867025" algn="l"/>
              </a:tabLst>
            </a:pPr>
            <a:r>
              <a:rPr lang="de-DE" b="1" smtClean="0"/>
              <a:t>WuG 	</a:t>
            </a:r>
            <a:r>
              <a:rPr lang="de-DE" smtClean="0"/>
              <a:t>= y AS 	</a:t>
            </a:r>
            <a:r>
              <a:rPr lang="de-DE" b="1" smtClean="0"/>
              <a:t>= y HK / (1 - (x+y))</a:t>
            </a:r>
          </a:p>
          <a:p>
            <a:pPr fontAlgn="ctr">
              <a:lnSpc>
                <a:spcPts val="2700"/>
              </a:lnSpc>
              <a:tabLst>
                <a:tab pos="714375" algn="l"/>
                <a:tab pos="1790700" algn="l"/>
                <a:tab pos="2867025" algn="l"/>
              </a:tabLst>
            </a:pPr>
            <a:r>
              <a:rPr lang="de-DE" b="1" smtClean="0"/>
              <a:t>		</a:t>
            </a:r>
            <a:r>
              <a:rPr lang="de-DE" smtClean="0"/>
              <a:t>= 6,5% x 308.471,- € / (1 – (11,5% + 6,5%))</a:t>
            </a:r>
          </a:p>
          <a:p>
            <a:pPr fontAlgn="ctr">
              <a:lnSpc>
                <a:spcPts val="2700"/>
              </a:lnSpc>
              <a:tabLst>
                <a:tab pos="714375" algn="l"/>
                <a:tab pos="1790700" algn="l"/>
                <a:tab pos="2867025" algn="l"/>
              </a:tabLst>
            </a:pPr>
            <a:r>
              <a:rPr lang="de-DE" smtClean="0"/>
              <a:t>		= 24.452,- €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1408078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Angebotssumme (aus Aufgabe a))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r>
              <a:rPr lang="de-DE" smtClean="0"/>
              <a:t>Es gilt:</a:t>
            </a:r>
          </a:p>
          <a:p>
            <a:pPr>
              <a:lnSpc>
                <a:spcPts val="2700"/>
              </a:lnSpc>
              <a:tabLst>
                <a:tab pos="1619250" algn="l"/>
              </a:tabLst>
              <a:defRPr/>
            </a:pPr>
            <a:endParaRPr lang="de-DE" smtClean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741787" y="2449425"/>
            <a:ext cx="534368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(SK)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627487" y="2989425"/>
            <a:ext cx="748209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(WuG)</a:t>
            </a:r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5732262" y="3529425"/>
            <a:ext cx="54719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(AS)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522337" y="2451600"/>
            <a:ext cx="1393578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Selbstkosten</a:t>
            </a:r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2531862" y="3004050"/>
            <a:ext cx="2128779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Wagnis und Gewinn</a:t>
            </a:r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2531862" y="3546975"/>
            <a:ext cx="2675980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Angebotssumme</a:t>
            </a:r>
            <a:r>
              <a:rPr lang="de-DE" smtClean="0">
                <a:solidFill>
                  <a:srgbClr val="FF0000"/>
                </a:solidFill>
              </a:rPr>
              <a:t> (netto)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179437" y="249630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mtClean="0"/>
              <a:t>=</a:t>
            </a:r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2179437" y="3039225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smtClean="0"/>
              <a:t>+</a:t>
            </a:r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188962" y="3582150"/>
            <a:ext cx="13465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=</a:t>
            </a:r>
            <a:endParaRPr lang="de-DE" b="1">
              <a:solidFill>
                <a:srgbClr val="FF0000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>
          <a:xfrm>
            <a:off x="2057400" y="3409950"/>
            <a:ext cx="6181725" cy="0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6908970" y="2991600"/>
            <a:ext cx="124610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de-DE" smtClean="0"/>
              <a:t>+   24.452,-</a:t>
            </a:r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6915938" y="3531600"/>
            <a:ext cx="124610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de-DE" b="1" smtClean="0">
                <a:solidFill>
                  <a:srgbClr val="FF0000"/>
                </a:solidFill>
              </a:rPr>
              <a:t>= 376.184,-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7110167" y="2451600"/>
            <a:ext cx="1047329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r"/>
            <a:r>
              <a:rPr lang="de-DE" smtClean="0"/>
              <a:t>351.732,-</a:t>
            </a:r>
            <a:endParaRPr lang="de-DE"/>
          </a:p>
        </p:txBody>
      </p:sp>
      <p:sp>
        <p:nvSpPr>
          <p:cNvPr id="19" name="Textfeld 1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20" name="Textfeld 1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 der Angebotssumme</a:t>
            </a:r>
          </a:p>
        </p:txBody>
      </p:sp>
      <p:sp>
        <p:nvSpPr>
          <p:cNvPr id="28" name="Textfeld 27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29" name="Textfeld 28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33" name="Textfeld 3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34" name="Textfeld 3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019925" cy="5493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Ausschreibung / Leistungsverzeichnis für das Bauvorhaben XY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r>
              <a:rPr lang="de-DE" smtClean="0"/>
              <a:t>Der Gesamtpreis ohne Mehrwertsteuer ergibt sich zu: </a:t>
            </a:r>
            <a:r>
              <a:rPr lang="de-DE" b="1" smtClean="0"/>
              <a:t>376.184,- €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1838326" y="1320800"/>
          <a:ext cx="699134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174"/>
                <a:gridCol w="2390775"/>
                <a:gridCol w="619125"/>
                <a:gridCol w="775435"/>
                <a:gridCol w="1291490"/>
                <a:gridCol w="12763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Pos.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Leistungsverzeichnis</a:t>
                      </a:r>
                    </a:p>
                    <a:p>
                      <a:r>
                        <a:rPr lang="de-DE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(Positionsbeschreibung)</a:t>
                      </a:r>
                      <a:endParaRPr lang="de-DE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An-zahl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Ein-heit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Einheits-preis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Gesamt-preis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Schallschutz-Sichtschutz-Mauer </a:t>
                      </a:r>
                      <a:r>
                        <a:rPr lang="de-DE" sz="16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de-DE" sz="16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(240 x 4,0 m)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lang="de-DE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de-DE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1567,43 €</a:t>
                      </a:r>
                      <a:endParaRPr lang="de-DE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376.184,- €</a:t>
                      </a:r>
                      <a:endParaRPr lang="de-DE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Mauerwerk </a:t>
                      </a:r>
                    </a:p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(liefern, errichten, …)</a:t>
                      </a:r>
                      <a:r>
                        <a:rPr lang="de-DE" sz="16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832</a:t>
                      </a:r>
                      <a:endParaRPr lang="de-DE" sz="1600" b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m2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Betonstützen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(liefern, errichten, …)</a:t>
                      </a:r>
                      <a:r>
                        <a:rPr lang="de-DE" sz="16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de-DE" sz="1600" b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Stk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Betonfundament</a:t>
                      </a:r>
                    </a:p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(liefern, errichten, …) 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216</a:t>
                      </a:r>
                      <a:endParaRPr lang="de-DE" sz="1600" b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m3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 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Aushub</a:t>
                      </a:r>
                    </a:p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(liefern, errichten, …) 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616</a:t>
                      </a:r>
                      <a:endParaRPr lang="de-DE" sz="1600" b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m3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Stahlbau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(liefern, errichten, …)</a:t>
                      </a:r>
                      <a:r>
                        <a:rPr lang="de-DE" sz="16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de-DE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ton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6505575" y="2752725"/>
            <a:ext cx="2105025" cy="276225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6" name="Textfeld 15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857375" y="906463"/>
            <a:ext cx="7019925" cy="456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dirty="0"/>
              <a:t>… gibt es Fragen zu diesem </a:t>
            </a:r>
            <a:r>
              <a:rPr lang="de-DE"/>
              <a:t>Abschnitt</a:t>
            </a:r>
            <a:r>
              <a:rPr lang="de-DE" smtClean="0"/>
              <a:t>?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16" name="Textfeld 15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7" name="Textfeld 16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Berechnung  der Angebotssumme</a:t>
            </a:r>
          </a:p>
        </p:txBody>
      </p:sp>
      <p:sp>
        <p:nvSpPr>
          <p:cNvPr id="18" name="Textfeld 17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9" name="Textfeld 18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20" name="Textfeld 19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Fragen?</a:t>
            </a:r>
            <a:br>
              <a:rPr lang="de-DE" sz="1200" b="1" smtClean="0">
                <a:cs typeface="Arial" charset="0"/>
              </a:rPr>
            </a:br>
            <a:r>
              <a:rPr lang="de-DE" sz="1200" b="1" smtClean="0">
                <a:cs typeface="Arial" charset="0"/>
              </a:rPr>
              <a:t>Fragen!</a:t>
            </a:r>
          </a:p>
        </p:txBody>
      </p:sp>
      <p:sp>
        <p:nvSpPr>
          <p:cNvPr id="21" name="Textfeld 20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019925" cy="5493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Ausschreibung / Leistungsverzeichnis für das Bauvorhaben XY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r>
              <a:rPr lang="de-DE" smtClean="0"/>
              <a:t>Der Gesamtpreis ohne Mehrwertsteuer ergibt sich zu: ________,- €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1838326" y="1320800"/>
          <a:ext cx="699134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174"/>
                <a:gridCol w="2390775"/>
                <a:gridCol w="619125"/>
                <a:gridCol w="775435"/>
                <a:gridCol w="1414318"/>
                <a:gridCol w="11535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Pos.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Leistungsverzeichnis</a:t>
                      </a:r>
                    </a:p>
                    <a:p>
                      <a:r>
                        <a:rPr lang="de-DE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(Positionsbeschreibung)</a:t>
                      </a:r>
                      <a:endParaRPr lang="de-DE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An-zahl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Ein-heit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Einheits-preis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Gesamt-preis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Schallschutz-Sichtschutz-Mauer </a:t>
                      </a:r>
                      <a:r>
                        <a:rPr lang="de-DE" sz="16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de-DE" sz="16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(240 x 4,0 m)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lang="de-DE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de-DE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Mauerwerk </a:t>
                      </a:r>
                    </a:p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(liefern, errichten, …)</a:t>
                      </a:r>
                      <a:r>
                        <a:rPr lang="de-DE" sz="16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m2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Betonstützen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(liefern, errichten, …)</a:t>
                      </a:r>
                      <a:r>
                        <a:rPr lang="de-DE" sz="16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Stk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Betonfundament</a:t>
                      </a:r>
                    </a:p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(liefern, errichten, …) 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m3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 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Aushub</a:t>
                      </a:r>
                    </a:p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(liefern, errichten, …) 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???</a:t>
                      </a:r>
                      <a:endParaRPr lang="de-DE" sz="1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m3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Stahlbau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(liefern, errichten, …)</a:t>
                      </a:r>
                      <a:r>
                        <a:rPr lang="de-DE" sz="16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de-DE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ton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467474" y="2266950"/>
            <a:ext cx="2447926" cy="31504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20000" smtClean="0">
                <a:solidFill>
                  <a:srgbClr val="FF0000"/>
                </a:solidFill>
              </a:rPr>
              <a:t>?</a:t>
            </a:r>
            <a:endParaRPr lang="de-DE" sz="20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69875" y="2544763"/>
            <a:ext cx="7236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400" b="1" smtClean="0"/>
              <a:t>Beginn der Kosten-Berechnung / 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400" b="1" smtClean="0"/>
              <a:t>2. Rechnungslauf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400" b="1" smtClean="0"/>
              <a:t>Aufgabe Teil b)	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416000" cy="4939814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Gesucht:</a:t>
            </a:r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 marL="266700" indent="-266700">
              <a:lnSpc>
                <a:spcPts val="2700"/>
              </a:lnSpc>
              <a:defRPr/>
            </a:pPr>
            <a:r>
              <a:rPr lang="de-DE" smtClean="0"/>
              <a:t>b) die Einheitspreise zu den ausgeschriebenen Positionen und ein komplett ausgefülltes Leistungsverzeichnis.</a:t>
            </a:r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r>
              <a:rPr lang="de-DE" smtClean="0"/>
              <a:t>Weitere notwendige Angaben zur Kalkulation</a:t>
            </a:r>
          </a:p>
          <a:p>
            <a:pPr marL="266700" lvl="1" indent="-266700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endParaRPr lang="de-DE" u="sng" smtClean="0"/>
          </a:p>
          <a:p>
            <a:pPr marL="266700" lvl="1" indent="-266700">
              <a:lnSpc>
                <a:spcPts val="2700"/>
              </a:lnSpc>
              <a:tabLst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Zuschlagssätze auf die Kostenarten:</a:t>
            </a:r>
          </a:p>
          <a:p>
            <a:pPr marL="266700" lvl="1" indent="-266700">
              <a:lnSpc>
                <a:spcPts val="2700"/>
              </a:lnSpc>
              <a:buFont typeface="Wingdings" pitchFamily="2" charset="2"/>
              <a:buChar char="Ø"/>
              <a:tabLst>
                <a:tab pos="2152650" algn="l"/>
                <a:tab pos="2867025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Fremdkosten:	+15%	</a:t>
            </a:r>
          </a:p>
          <a:p>
            <a:pPr marL="266700" lvl="1" indent="-266700">
              <a:lnSpc>
                <a:spcPts val="2700"/>
              </a:lnSpc>
              <a:buFont typeface="Wingdings" pitchFamily="2" charset="2"/>
              <a:buChar char="Ø"/>
              <a:tabLst>
                <a:tab pos="215265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Gerätekosten:	+30%</a:t>
            </a:r>
          </a:p>
          <a:p>
            <a:pPr marL="266700" lvl="1" indent="-266700">
              <a:lnSpc>
                <a:spcPts val="2700"/>
              </a:lnSpc>
              <a:buFont typeface="Wingdings" pitchFamily="2" charset="2"/>
              <a:buChar char="Ø"/>
              <a:tabLst>
                <a:tab pos="215265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Sonstige Kosten:	+70%</a:t>
            </a:r>
          </a:p>
          <a:p>
            <a:pPr marL="266700" lvl="1" indent="-266700">
              <a:lnSpc>
                <a:spcPts val="2700"/>
              </a:lnSpc>
              <a:buFont typeface="Wingdings" pitchFamily="2" charset="2"/>
              <a:buChar char="Ø"/>
              <a:tabLst>
                <a:tab pos="2152650" algn="l"/>
                <a:tab pos="3943350" algn="l"/>
                <a:tab pos="5381625" algn="l"/>
                <a:tab pos="6457950" algn="r"/>
                <a:tab pos="6638925" algn="l"/>
              </a:tabLst>
              <a:defRPr/>
            </a:pPr>
            <a:r>
              <a:rPr lang="de-DE" smtClean="0"/>
              <a:t>Der verbliebene Rest soll auf die Lohnkosten umgelegt werden!	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EP-Berechnung mittels 2. Rechnungslauf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4038" y="4248150"/>
            <a:ext cx="3456000" cy="185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feld 12"/>
          <p:cNvSpPr txBox="1"/>
          <p:nvPr/>
        </p:nvSpPr>
        <p:spPr>
          <a:xfrm>
            <a:off x="1692000" y="720000"/>
            <a:ext cx="7416000" cy="78483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Mit dem Kalkulationsschema hätte die Berechnung aus Aufgabe a) folgendes Ergebnis ergeben:	</a:t>
            </a:r>
          </a:p>
        </p:txBody>
      </p:sp>
      <p:sp>
        <p:nvSpPr>
          <p:cNvPr id="14" name="Ellipse 13"/>
          <p:cNvSpPr/>
          <p:nvPr/>
        </p:nvSpPr>
        <p:spPr>
          <a:xfrm>
            <a:off x="8486775" y="5619750"/>
            <a:ext cx="638175" cy="2857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8591550" y="4838700"/>
            <a:ext cx="533400" cy="67627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8496300" y="4229100"/>
            <a:ext cx="638175" cy="2857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Ermittlung der Einheitspreise</a:t>
            </a:r>
          </a:p>
        </p:txBody>
      </p:sp>
      <p:sp>
        <p:nvSpPr>
          <p:cNvPr id="18" name="Textfeld 17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9" name="Textfeld 18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20" name="Textfeld 19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21" name="Textfeld 20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22" name="Textfeld 21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EP-Berechnung mittels 2. Rechnungslauf</a:t>
            </a:r>
            <a:endParaRPr lang="de-DE" b="1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7800" y="1500188"/>
            <a:ext cx="7380000" cy="264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5925" y="4267201"/>
            <a:ext cx="1656000" cy="183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92000" y="720000"/>
            <a:ext cx="7416000" cy="590931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Umlage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r>
              <a:rPr lang="de-DE" smtClean="0"/>
              <a:t>Für die EKT gilt:</a:t>
            </a:r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r>
              <a:rPr lang="de-DE" smtClean="0"/>
              <a:t>Die gesamten Umlagekosten betragen:	</a:t>
            </a:r>
          </a:p>
          <a:p>
            <a:pPr>
              <a:lnSpc>
                <a:spcPts val="2700"/>
              </a:lnSpc>
              <a:defRPr/>
            </a:pPr>
            <a:r>
              <a:rPr lang="de-DE" smtClean="0"/>
              <a:t>95.335,- + 43.259,- + 24.451,- = 163.045,- €</a:t>
            </a:r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r>
              <a:rPr lang="de-DE" smtClean="0"/>
              <a:t>Diese werden auf die Basiskosten nach </a:t>
            </a:r>
          </a:p>
          <a:p>
            <a:pPr>
              <a:lnSpc>
                <a:spcPts val="2700"/>
              </a:lnSpc>
              <a:defRPr/>
            </a:pPr>
            <a:r>
              <a:rPr lang="de-DE" smtClean="0"/>
              <a:t>einem vorgegebenen / berechneten Schlüssel verteilt. Dieser „Umlage-Schlüssel“ wurde in der Aufgabenstellung bereits angebenen (siehe zuvor).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732387" y="2280150"/>
            <a:ext cx="131663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/>
              <a:t>Basiskosten</a:t>
            </a:r>
            <a:endParaRPr lang="de-D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2263" y="1676400"/>
            <a:ext cx="3343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463" y="3009900"/>
            <a:ext cx="4391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feld 17"/>
          <p:cNvSpPr txBox="1"/>
          <p:nvPr/>
        </p:nvSpPr>
        <p:spPr>
          <a:xfrm>
            <a:off x="6894313" y="2727825"/>
            <a:ext cx="1973462" cy="62670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de-DE" smtClean="0"/>
              <a:t>BGK-Anteil an den  Umlagekosten!</a:t>
            </a:r>
            <a:endParaRPr lang="de-DE"/>
          </a:p>
        </p:txBody>
      </p:sp>
      <p:cxnSp>
        <p:nvCxnSpPr>
          <p:cNvPr id="20" name="Gerade Verbindung mit Pfeil 19"/>
          <p:cNvCxnSpPr>
            <a:stCxn id="17" idx="1"/>
          </p:cNvCxnSpPr>
          <p:nvPr/>
        </p:nvCxnSpPr>
        <p:spPr>
          <a:xfrm rot="10800000" flipV="1">
            <a:off x="6143625" y="2455000"/>
            <a:ext cx="588762" cy="7453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8" idx="1"/>
          </p:cNvCxnSpPr>
          <p:nvPr/>
        </p:nvCxnSpPr>
        <p:spPr>
          <a:xfrm rot="10800000" flipV="1">
            <a:off x="6153151" y="3041175"/>
            <a:ext cx="741163" cy="4735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5575" y="3548063"/>
            <a:ext cx="22479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Ellipse 28"/>
          <p:cNvSpPr/>
          <p:nvPr/>
        </p:nvSpPr>
        <p:spPr>
          <a:xfrm>
            <a:off x="8048624" y="3619500"/>
            <a:ext cx="684000" cy="288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8048624" y="4314825"/>
            <a:ext cx="684000" cy="288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8058149" y="4657725"/>
            <a:ext cx="684000" cy="288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6353175" y="5010150"/>
            <a:ext cx="2495550" cy="288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Ermittlung der Einheitspreise</a:t>
            </a:r>
          </a:p>
        </p:txBody>
      </p:sp>
      <p:sp>
        <p:nvSpPr>
          <p:cNvPr id="34" name="Textfeld 33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35" name="Textfeld 34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36" name="Textfeld 35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37" name="Textfeld 36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38" name="Textfeld 37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EP-Berechnung mittels 2. Rechnungslauf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92000" y="720000"/>
            <a:ext cx="7416000" cy="524759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Umlage</a:t>
            </a:r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r>
              <a:rPr lang="de-DE" smtClean="0"/>
              <a:t>Für die Umlage gilt:</a:t>
            </a:r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tabLst>
                <a:tab pos="1971675" algn="l"/>
                <a:tab pos="3943350" algn="l"/>
                <a:tab pos="5924550" algn="l"/>
              </a:tabLst>
              <a:defRPr/>
            </a:pPr>
            <a:r>
              <a:rPr lang="de-DE" u="sng" smtClean="0"/>
              <a:t>Kostenart</a:t>
            </a:r>
            <a:r>
              <a:rPr lang="de-DE" smtClean="0"/>
              <a:t>	</a:t>
            </a:r>
            <a:r>
              <a:rPr lang="de-DE" u="sng" smtClean="0"/>
              <a:t>Umlagefaktor</a:t>
            </a:r>
            <a:r>
              <a:rPr lang="de-DE" smtClean="0"/>
              <a:t>	</a:t>
            </a:r>
            <a:r>
              <a:rPr lang="de-DE" u="sng" smtClean="0"/>
              <a:t>Aufschlag</a:t>
            </a:r>
            <a:r>
              <a:rPr lang="de-DE" smtClean="0"/>
              <a:t>	</a:t>
            </a:r>
            <a:r>
              <a:rPr lang="de-DE" u="sng" smtClean="0"/>
              <a:t>Restumlage</a:t>
            </a:r>
          </a:p>
          <a:p>
            <a:pPr>
              <a:lnSpc>
                <a:spcPts val="2700"/>
              </a:lnSpc>
              <a:tabLst>
                <a:tab pos="2695575" algn="ctr"/>
                <a:tab pos="4486275" algn="ctr"/>
                <a:tab pos="6457950" algn="ctr"/>
              </a:tabLst>
              <a:defRPr/>
            </a:pPr>
            <a:r>
              <a:rPr lang="de-DE" smtClean="0"/>
              <a:t>			163.044,- €</a:t>
            </a:r>
          </a:p>
          <a:p>
            <a:pPr>
              <a:lnSpc>
                <a:spcPts val="2700"/>
              </a:lnSpc>
              <a:spcBef>
                <a:spcPts val="600"/>
              </a:spcBef>
              <a:tabLst>
                <a:tab pos="2695575" algn="ctr"/>
                <a:tab pos="4486275" algn="ctr"/>
                <a:tab pos="6457950" algn="ctr"/>
              </a:tabLst>
              <a:defRPr/>
            </a:pPr>
            <a:r>
              <a:rPr lang="de-DE" smtClean="0"/>
              <a:t>Kosten NU	15,0%	3.960,- €	</a:t>
            </a:r>
            <a:r>
              <a:rPr lang="de-DE" smtClean="0">
                <a:sym typeface="Symbol"/>
              </a:rPr>
              <a:t> </a:t>
            </a:r>
            <a:r>
              <a:rPr lang="de-DE" smtClean="0"/>
              <a:t>159.084,- €			</a:t>
            </a:r>
            <a:r>
              <a:rPr lang="de-DE" sz="1400" smtClean="0"/>
              <a:t>(= 26.400,- € x 0,15)</a:t>
            </a:r>
          </a:p>
          <a:p>
            <a:pPr>
              <a:lnSpc>
                <a:spcPts val="2700"/>
              </a:lnSpc>
              <a:spcBef>
                <a:spcPts val="600"/>
              </a:spcBef>
              <a:tabLst>
                <a:tab pos="2695575" algn="ctr"/>
                <a:tab pos="4486275" algn="ctr"/>
                <a:tab pos="6457950" algn="ctr"/>
              </a:tabLst>
              <a:defRPr/>
            </a:pPr>
            <a:r>
              <a:rPr lang="de-DE" smtClean="0"/>
              <a:t>Gerätekosten	30,0%	4.324,- €	</a:t>
            </a:r>
            <a:r>
              <a:rPr lang="de-DE" smtClean="0">
                <a:sym typeface="Symbol"/>
              </a:rPr>
              <a:t>  1</a:t>
            </a:r>
            <a:r>
              <a:rPr lang="de-DE" smtClean="0"/>
              <a:t>54.760,- €			</a:t>
            </a:r>
            <a:r>
              <a:rPr lang="de-DE" sz="1400" smtClean="0"/>
              <a:t>(= 14.413,- € x 0,30)</a:t>
            </a:r>
          </a:p>
          <a:p>
            <a:pPr>
              <a:lnSpc>
                <a:spcPts val="2700"/>
              </a:lnSpc>
              <a:spcBef>
                <a:spcPts val="600"/>
              </a:spcBef>
              <a:tabLst>
                <a:tab pos="2695575" algn="ctr"/>
                <a:tab pos="4486275" algn="ctr"/>
                <a:tab pos="6457950" algn="ctr"/>
              </a:tabLst>
              <a:defRPr/>
            </a:pPr>
            <a:r>
              <a:rPr lang="de-DE" smtClean="0"/>
              <a:t>Sonstige Kosten	70,0%	58.552,- €	</a:t>
            </a:r>
            <a:r>
              <a:rPr lang="de-DE" smtClean="0">
                <a:sym typeface="Symbol"/>
              </a:rPr>
              <a:t>  </a:t>
            </a:r>
            <a:r>
              <a:rPr lang="de-DE" smtClean="0"/>
              <a:t>96.208,- €</a:t>
            </a:r>
          </a:p>
          <a:p>
            <a:pPr>
              <a:lnSpc>
                <a:spcPts val="2700"/>
              </a:lnSpc>
              <a:tabLst>
                <a:tab pos="2695575" algn="ctr"/>
                <a:tab pos="4486275" algn="ctr"/>
                <a:tab pos="6457950" algn="ctr"/>
              </a:tabLst>
              <a:defRPr/>
            </a:pPr>
            <a:r>
              <a:rPr lang="de-DE" smtClean="0"/>
              <a:t>		 </a:t>
            </a:r>
            <a:r>
              <a:rPr lang="de-DE" sz="1400" smtClean="0"/>
              <a:t>(= 83.646,- € x 0,70)</a:t>
            </a:r>
          </a:p>
          <a:p>
            <a:pPr>
              <a:lnSpc>
                <a:spcPts val="2700"/>
              </a:lnSpc>
              <a:spcBef>
                <a:spcPts val="600"/>
              </a:spcBef>
              <a:tabLst>
                <a:tab pos="2695575" algn="ctr"/>
                <a:tab pos="4486275" algn="ctr"/>
                <a:tab pos="6457950" algn="ctr"/>
              </a:tabLst>
              <a:defRPr/>
            </a:pPr>
            <a:r>
              <a:rPr lang="de-DE" smtClean="0"/>
              <a:t>Lohnkosten 	</a:t>
            </a:r>
            <a:r>
              <a:rPr lang="de-DE" smtClean="0">
                <a:solidFill>
                  <a:srgbClr val="FF0000"/>
                </a:solidFill>
              </a:rPr>
              <a:t>108,5%</a:t>
            </a:r>
            <a:r>
              <a:rPr lang="de-DE" smtClean="0"/>
              <a:t>	96.208,- €	</a:t>
            </a:r>
            <a:r>
              <a:rPr lang="de-DE" smtClean="0">
                <a:sym typeface="Symbol"/>
              </a:rPr>
              <a:t>  </a:t>
            </a:r>
            <a:r>
              <a:rPr lang="de-DE" smtClean="0"/>
              <a:t>0,- €</a:t>
            </a:r>
          </a:p>
          <a:p>
            <a:pPr>
              <a:lnSpc>
                <a:spcPts val="2700"/>
              </a:lnSpc>
              <a:tabLst>
                <a:tab pos="2695575" algn="ctr"/>
                <a:tab pos="4486275" algn="ctr"/>
                <a:tab pos="6457950" algn="ctr"/>
              </a:tabLst>
              <a:defRPr/>
            </a:pPr>
            <a:r>
              <a:rPr lang="de-DE" smtClean="0"/>
              <a:t>	</a:t>
            </a:r>
            <a:r>
              <a:rPr lang="de-DE" sz="1400" smtClean="0"/>
              <a:t>	</a:t>
            </a:r>
            <a:r>
              <a:rPr lang="de-DE" sz="1400" smtClean="0">
                <a:solidFill>
                  <a:srgbClr val="FF0000"/>
                </a:solidFill>
              </a:rPr>
              <a:t>(</a:t>
            </a:r>
            <a:r>
              <a:rPr lang="de-DE" sz="1400" smtClean="0">
                <a:solidFill>
                  <a:srgbClr val="FF0000"/>
                </a:solidFill>
                <a:sym typeface="Symbol"/>
              </a:rPr>
              <a:t></a:t>
            </a:r>
            <a:r>
              <a:rPr lang="de-DE" sz="1400" smtClean="0">
                <a:sym typeface="Symbol"/>
              </a:rPr>
              <a:t> </a:t>
            </a:r>
            <a:r>
              <a:rPr lang="de-DE" sz="1400" smtClean="0">
                <a:solidFill>
                  <a:srgbClr val="FF0000"/>
                </a:solidFill>
              </a:rPr>
              <a:t>96.208,- / 88.660,-  = 108,5%) </a:t>
            </a:r>
            <a:endParaRPr lang="de-DE" smtClean="0">
              <a:solidFill>
                <a:srgbClr val="FF0000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rot="10800000" flipV="1">
            <a:off x="6819900" y="4810125"/>
            <a:ext cx="12954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 14"/>
          <p:cNvSpPr/>
          <p:nvPr/>
        </p:nvSpPr>
        <p:spPr>
          <a:xfrm>
            <a:off x="4495800" y="5553075"/>
            <a:ext cx="2552700" cy="465137"/>
          </a:xfrm>
          <a:custGeom>
            <a:avLst/>
            <a:gdLst>
              <a:gd name="connsiteX0" fmla="*/ 2552700 w 2552700"/>
              <a:gd name="connsiteY0" fmla="*/ 276225 h 465137"/>
              <a:gd name="connsiteX1" fmla="*/ 590550 w 2552700"/>
              <a:gd name="connsiteY1" fmla="*/ 419100 h 465137"/>
              <a:gd name="connsiteX2" fmla="*/ 0 w 2552700"/>
              <a:gd name="connsiteY2" fmla="*/ 0 h 46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2700" h="465137">
                <a:moveTo>
                  <a:pt x="2552700" y="276225"/>
                </a:moveTo>
                <a:cubicBezTo>
                  <a:pt x="1784350" y="370681"/>
                  <a:pt x="1016000" y="465137"/>
                  <a:pt x="590550" y="419100"/>
                </a:cubicBezTo>
                <a:cubicBezTo>
                  <a:pt x="165100" y="373063"/>
                  <a:pt x="82550" y="186531"/>
                  <a:pt x="0" y="0"/>
                </a:cubicBezTo>
              </a:path>
            </a:pathLst>
          </a:cu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952875" y="5181600"/>
            <a:ext cx="1038225" cy="3238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3970137" y="4890000"/>
            <a:ext cx="99603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Gesucht!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019550" y="2828924"/>
            <a:ext cx="866775" cy="193357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3960612" y="2499225"/>
            <a:ext cx="996097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Vorgabe!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Ermittlung der Einheitspreise</a:t>
            </a:r>
          </a:p>
        </p:txBody>
      </p:sp>
      <p:sp>
        <p:nvSpPr>
          <p:cNvPr id="25" name="Textfeld 24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26" name="Textfeld 25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27" name="Textfeld 26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28" name="Textfeld 27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29" name="Textfeld 28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/>
          <a:srcRect b="44465"/>
          <a:stretch>
            <a:fillRect/>
          </a:stretch>
        </p:blipFill>
        <p:spPr bwMode="auto">
          <a:xfrm>
            <a:off x="3881438" y="6124575"/>
            <a:ext cx="4391025" cy="35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EP-Berechnung mittels 2. Rechnungslauf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92000" y="720000"/>
            <a:ext cx="7416000" cy="5632311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Umlage</a:t>
            </a:r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r>
              <a:rPr lang="de-DE" smtClean="0"/>
              <a:t>Beispiele:</a:t>
            </a:r>
          </a:p>
          <a:p>
            <a:pPr>
              <a:lnSpc>
                <a:spcPts val="2700"/>
              </a:lnSpc>
              <a:tabLst>
                <a:tab pos="1076325" algn="l"/>
                <a:tab pos="3943350" algn="l"/>
                <a:tab pos="5200650" algn="r"/>
                <a:tab pos="5381625" algn="l"/>
                <a:tab pos="6096000" algn="l"/>
              </a:tabLst>
              <a:defRPr/>
            </a:pPr>
            <a:r>
              <a:rPr lang="de-DE" smtClean="0"/>
              <a:t>Zeile 4: 	27.000,- x (1 + 1,085)	= 	56.295,-	€ 	</a:t>
            </a:r>
            <a:r>
              <a:rPr lang="de-DE" smtClean="0">
                <a:sym typeface="Wingdings"/>
              </a:rPr>
              <a:t></a:t>
            </a:r>
            <a:r>
              <a:rPr lang="de-DE" smtClean="0"/>
              <a:t>	</a:t>
            </a:r>
          </a:p>
          <a:p>
            <a:pPr>
              <a:lnSpc>
                <a:spcPts val="2700"/>
              </a:lnSpc>
              <a:tabLst>
                <a:tab pos="1076325" algn="l"/>
                <a:tab pos="3943350" algn="l"/>
                <a:tab pos="5200650" algn="r"/>
                <a:tab pos="5381625" algn="l"/>
                <a:tab pos="6096000" algn="l"/>
              </a:tabLst>
              <a:defRPr/>
            </a:pPr>
            <a:r>
              <a:rPr lang="de-DE" smtClean="0"/>
              <a:t>Zeile 5:	12.054,- x (1 + 0,300)	= 	15.670,-	€	</a:t>
            </a:r>
            <a:r>
              <a:rPr lang="de-DE" smtClean="0">
                <a:sym typeface="Wingdings"/>
              </a:rPr>
              <a:t></a:t>
            </a:r>
            <a:endParaRPr lang="de-DE" smtClean="0"/>
          </a:p>
          <a:p>
            <a:pPr>
              <a:lnSpc>
                <a:spcPts val="2700"/>
              </a:lnSpc>
              <a:tabLst>
                <a:tab pos="1076325" algn="l"/>
                <a:tab pos="3943350" algn="l"/>
                <a:tab pos="5200650" algn="r"/>
                <a:tab pos="5381625" algn="l"/>
                <a:tab pos="6096000" algn="l"/>
              </a:tabLst>
              <a:defRPr/>
            </a:pPr>
            <a:r>
              <a:rPr lang="de-DE" smtClean="0"/>
              <a:t>Zeile 6:	20.384,- x (1 + 0,700)	= 	34.653,-	€	</a:t>
            </a:r>
            <a:r>
              <a:rPr lang="de-DE" smtClean="0">
                <a:sym typeface="Wingdings"/>
              </a:rPr>
              <a:t></a:t>
            </a:r>
            <a:endParaRPr lang="de-DE" smtClean="0"/>
          </a:p>
          <a:p>
            <a:pPr>
              <a:lnSpc>
                <a:spcPts val="2700"/>
              </a:lnSpc>
              <a:tabLst>
                <a:tab pos="1076325" algn="l"/>
                <a:tab pos="3943350" algn="l"/>
                <a:tab pos="5200650" algn="r"/>
                <a:tab pos="5381625" algn="l"/>
                <a:tab pos="6096000" algn="l"/>
              </a:tabLst>
              <a:defRPr/>
            </a:pPr>
            <a:r>
              <a:rPr lang="de-DE" smtClean="0"/>
              <a:t>Zeile 8:	26.400,- x (1 + 0,150)	= 	30.360,- 	€</a:t>
            </a:r>
            <a:r>
              <a:rPr lang="de-DE" smtClean="0">
                <a:sym typeface="Wingdings"/>
              </a:rPr>
              <a:t> 	 </a:t>
            </a:r>
            <a:r>
              <a:rPr lang="de-DE" smtClean="0"/>
              <a:t>	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9838" y="1262063"/>
            <a:ext cx="2159509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feld 16"/>
          <p:cNvSpPr txBox="1"/>
          <p:nvPr/>
        </p:nvSpPr>
        <p:spPr>
          <a:xfrm>
            <a:off x="4817862" y="3013575"/>
            <a:ext cx="20094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b="1" smtClean="0"/>
              <a:t>x</a:t>
            </a:r>
            <a:endParaRPr lang="de-DE" b="1"/>
          </a:p>
        </p:txBody>
      </p:sp>
      <p:sp>
        <p:nvSpPr>
          <p:cNvPr id="18" name="Textfeld 17"/>
          <p:cNvSpPr txBox="1"/>
          <p:nvPr/>
        </p:nvSpPr>
        <p:spPr>
          <a:xfrm rot="5400000">
            <a:off x="4469883" y="3019427"/>
            <a:ext cx="1555292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DE" smtClean="0"/>
              <a:t>Umlagefaktor</a:t>
            </a:r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2505075" y="3038475"/>
            <a:ext cx="638175" cy="2857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3533775" y="3286125"/>
            <a:ext cx="638175" cy="2857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3028950" y="3524250"/>
            <a:ext cx="638175" cy="2857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4057650" y="4019550"/>
            <a:ext cx="638175" cy="2857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2631" y="1323975"/>
            <a:ext cx="3461557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feld 19"/>
          <p:cNvSpPr txBox="1"/>
          <p:nvPr/>
        </p:nvSpPr>
        <p:spPr>
          <a:xfrm>
            <a:off x="5446512" y="3023100"/>
            <a:ext cx="207355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de-DE" b="1" smtClean="0"/>
              <a:t>=</a:t>
            </a:r>
            <a:endParaRPr lang="de-DE" b="1"/>
          </a:p>
        </p:txBody>
      </p:sp>
      <p:sp>
        <p:nvSpPr>
          <p:cNvPr id="25" name="Ellipse 24"/>
          <p:cNvSpPr/>
          <p:nvPr/>
        </p:nvSpPr>
        <p:spPr>
          <a:xfrm>
            <a:off x="5667375" y="3038475"/>
            <a:ext cx="638175" cy="285750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724650" y="3286125"/>
            <a:ext cx="638175" cy="285750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6191250" y="3524250"/>
            <a:ext cx="638175" cy="285750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7239000" y="4019550"/>
            <a:ext cx="638175" cy="285750"/>
          </a:xfrm>
          <a:prstGeom prst="ellipse">
            <a:avLst/>
          </a:prstGeom>
          <a:noFill/>
          <a:ln w="38100">
            <a:solidFill>
              <a:srgbClr val="33C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Ermittlung der Einheitspreise</a:t>
            </a:r>
          </a:p>
        </p:txBody>
      </p:sp>
      <p:sp>
        <p:nvSpPr>
          <p:cNvPr id="35" name="Textfeld 34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36" name="Textfeld 35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37" name="Textfeld 36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38" name="Textfeld 37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39" name="Textfeld 38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EP-Berechnung mittels 2. Rechnungslauf</a:t>
            </a:r>
            <a:endParaRPr lang="de-DE" b="1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5450" y="1595438"/>
            <a:ext cx="764702" cy="27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92000" y="720000"/>
            <a:ext cx="7416000" cy="5840060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der Einheitspreise</a:t>
            </a:r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r>
              <a:rPr lang="de-DE" smtClean="0"/>
              <a:t>Beispiele:</a:t>
            </a:r>
          </a:p>
          <a:p>
            <a:pPr>
              <a:lnSpc>
                <a:spcPts val="2700"/>
              </a:lnSpc>
              <a:tabLst>
                <a:tab pos="895350" algn="l"/>
                <a:tab pos="4933950" algn="l"/>
                <a:tab pos="5924550" algn="r"/>
                <a:tab pos="6096000" algn="l"/>
              </a:tabLst>
              <a:defRPr/>
            </a:pPr>
            <a:r>
              <a:rPr lang="de-DE" smtClean="0">
                <a:sym typeface="Wingdings"/>
              </a:rPr>
              <a:t>Zeile 1:	(376.163,- €) / 240 m	= 1.567,35	€/m     </a:t>
            </a:r>
            <a:endParaRPr lang="de-DE" smtClean="0"/>
          </a:p>
          <a:p>
            <a:pPr>
              <a:lnSpc>
                <a:spcPts val="2700"/>
              </a:lnSpc>
              <a:tabLst>
                <a:tab pos="895350" algn="l"/>
                <a:tab pos="4933950" algn="l"/>
                <a:tab pos="5924550" algn="r"/>
                <a:tab pos="6096000" algn="l"/>
              </a:tabLst>
              <a:defRPr/>
            </a:pPr>
            <a:r>
              <a:rPr lang="de-DE" smtClean="0"/>
              <a:t>Zeile 2:	(9.633,-€ + 649,-€ + 3.067,-€) / 616 m3	= 	21,67	€/m3</a:t>
            </a:r>
            <a:r>
              <a:rPr lang="de-DE" smtClean="0">
                <a:sym typeface="Wingdings"/>
              </a:rPr>
              <a:t>   </a:t>
            </a:r>
            <a:r>
              <a:rPr lang="de-DE" smtClean="0"/>
              <a:t>	</a:t>
            </a:r>
          </a:p>
          <a:p>
            <a:pPr>
              <a:lnSpc>
                <a:spcPts val="2700"/>
              </a:lnSpc>
              <a:tabLst>
                <a:tab pos="895350" algn="l"/>
                <a:tab pos="4933950" algn="l"/>
                <a:tab pos="5924550" algn="r"/>
                <a:tab pos="6096000" algn="l"/>
              </a:tabLst>
              <a:defRPr/>
            </a:pPr>
            <a:r>
              <a:rPr lang="de-DE" smtClean="0"/>
              <a:t>Zeile 3: 	(3.753,- € + 5.467,- €) / 480 m2	= 	19,21	€/m2  </a:t>
            </a:r>
            <a:r>
              <a:rPr lang="de-DE" smtClean="0">
                <a:sym typeface="Wingdings"/>
              </a:rPr>
              <a:t></a:t>
            </a:r>
          </a:p>
          <a:p>
            <a:pPr>
              <a:lnSpc>
                <a:spcPts val="2700"/>
              </a:lnSpc>
              <a:tabLst>
                <a:tab pos="895350" algn="l"/>
                <a:tab pos="4933950" algn="l"/>
                <a:tab pos="5924550" algn="r"/>
                <a:tab pos="6096000" algn="l"/>
              </a:tabLst>
              <a:defRPr/>
            </a:pPr>
            <a:r>
              <a:rPr lang="de-DE" smtClean="0">
                <a:sym typeface="Wingdings"/>
              </a:rPr>
              <a:t>Zeile 8:	(30.360,- €) / 16 ton	=	1.897,50	€/ton  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7378" y="1257300"/>
            <a:ext cx="321887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2" y="4572000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1628" y="1333500"/>
            <a:ext cx="3670082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Ellipse 20"/>
          <p:cNvSpPr/>
          <p:nvPr/>
        </p:nvSpPr>
        <p:spPr>
          <a:xfrm>
            <a:off x="7696200" y="2676525"/>
            <a:ext cx="638175" cy="21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7724775" y="2943225"/>
            <a:ext cx="638175" cy="21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7705725" y="4229100"/>
            <a:ext cx="638175" cy="21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7677150" y="2419350"/>
            <a:ext cx="638175" cy="216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Ermittlung der Einheitspreise</a:t>
            </a:r>
          </a:p>
        </p:txBody>
      </p:sp>
      <p:sp>
        <p:nvSpPr>
          <p:cNvPr id="34" name="Textfeld 33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35" name="Textfeld 34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36" name="Textfeld 35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37" name="Textfeld 36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38" name="Textfeld 37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EP-Berechnung mittels 2. Rechnungslauf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92000" y="720000"/>
            <a:ext cx="7416000" cy="5563061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Die gesamte Berechnung nach dem Kalkulationsschema sieht wie folgt aus:</a:t>
            </a:r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r>
              <a:rPr lang="de-DE" smtClean="0"/>
              <a:t>Die Angebotssumme lässt sich aber auch </a:t>
            </a:r>
            <a:r>
              <a:rPr lang="de-DE" u="sng" smtClean="0"/>
              <a:t>ohne</a:t>
            </a:r>
            <a:r>
              <a:rPr lang="de-DE" smtClean="0"/>
              <a:t> dieses Schema berechnen! Die Einheitspreise des LV können jedoch nur mit der detaillierten Umlage dieses Schemas ermittelt werden!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Ermittlung der Einheitspreise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6" name="Textfeld 15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7" name="Textfeld 16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8" name="Textfeld 17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9" name="Textfeld 18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EP-Berechnung mittels 2. Rechnungslauf</a:t>
            </a:r>
            <a:endParaRPr lang="de-DE" b="1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6" y="1876425"/>
            <a:ext cx="7379671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1619250"/>
            <a:ext cx="7415397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hteck 21"/>
          <p:cNvSpPr/>
          <p:nvPr/>
        </p:nvSpPr>
        <p:spPr>
          <a:xfrm>
            <a:off x="4867275" y="1657350"/>
            <a:ext cx="4248150" cy="412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92000" y="720000"/>
            <a:ext cx="7416000" cy="750847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Die gesamte Berechnung nach dem Kalkulationsschema sieht wie folgt aus: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Ermittlung der Einheitspreise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6" name="Textfeld 15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7" name="Textfeld 16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8" name="Textfeld 17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9" name="Textfeld 18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EP-Berechnung mittels 2. Rechnungslauf</a:t>
            </a:r>
            <a:endParaRPr lang="de-DE" b="1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1113" y="1619250"/>
            <a:ext cx="3605211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feld 22"/>
          <p:cNvSpPr txBox="1"/>
          <p:nvPr/>
        </p:nvSpPr>
        <p:spPr>
          <a:xfrm>
            <a:off x="1724025" y="6038850"/>
            <a:ext cx="681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Zuordnung der einzelnen Kalkulationspositionen zum Kunden-LV!</a:t>
            </a:r>
            <a:endParaRPr lang="de-DE"/>
          </a:p>
        </p:txBody>
      </p:sp>
      <p:sp>
        <p:nvSpPr>
          <p:cNvPr id="30" name="Freihandform 29"/>
          <p:cNvSpPr/>
          <p:nvPr/>
        </p:nvSpPr>
        <p:spPr>
          <a:xfrm>
            <a:off x="8458200" y="4267200"/>
            <a:ext cx="304800" cy="1952625"/>
          </a:xfrm>
          <a:custGeom>
            <a:avLst/>
            <a:gdLst>
              <a:gd name="connsiteX0" fmla="*/ 95250 w 304800"/>
              <a:gd name="connsiteY0" fmla="*/ 1952625 h 1952625"/>
              <a:gd name="connsiteX1" fmla="*/ 304800 w 304800"/>
              <a:gd name="connsiteY1" fmla="*/ 1952625 h 1952625"/>
              <a:gd name="connsiteX2" fmla="*/ 0 w 304800"/>
              <a:gd name="connsiteY2" fmla="*/ 0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1952625">
                <a:moveTo>
                  <a:pt x="95250" y="1952625"/>
                </a:moveTo>
                <a:lnTo>
                  <a:pt x="304800" y="1952625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Gerade Verbindung mit Pfeil 31"/>
          <p:cNvCxnSpPr/>
          <p:nvPr/>
        </p:nvCxnSpPr>
        <p:spPr>
          <a:xfrm flipH="1" flipV="1">
            <a:off x="8105775" y="4305300"/>
            <a:ext cx="657225" cy="190800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92000" y="720000"/>
            <a:ext cx="7416000" cy="5632311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>
              <a:lnSpc>
                <a:spcPts val="2700"/>
              </a:lnSpc>
              <a:defRPr/>
            </a:pPr>
            <a:r>
              <a:rPr lang="de-DE" smtClean="0"/>
              <a:t>Berechnung des Preise im Leistungsverzeichnis (LV):</a:t>
            </a:r>
          </a:p>
          <a:p>
            <a:pPr>
              <a:lnSpc>
                <a:spcPts val="2700"/>
              </a:lnSpc>
              <a:defRPr/>
            </a:pPr>
            <a:endParaRPr lang="de-DE" smtClean="0"/>
          </a:p>
          <a:p>
            <a:pPr>
              <a:lnSpc>
                <a:spcPts val="2700"/>
              </a:lnSpc>
              <a:defRPr/>
            </a:pPr>
            <a:r>
              <a:rPr lang="de-DE" smtClean="0"/>
              <a:t>Aushub (616 m3; </a:t>
            </a:r>
            <a:r>
              <a:rPr lang="de-DE" u="sng" smtClean="0"/>
              <a:t>inkl. Verfüllen</a:t>
            </a:r>
            <a:r>
              <a:rPr lang="de-DE" smtClean="0"/>
              <a:t>):</a:t>
            </a:r>
          </a:p>
          <a:p>
            <a:pPr>
              <a:lnSpc>
                <a:spcPts val="2700"/>
              </a:lnSpc>
              <a:tabLst>
                <a:tab pos="361950" algn="l"/>
                <a:tab pos="4305300" algn="l"/>
                <a:tab pos="5467350" algn="r"/>
                <a:tab pos="5562600" algn="l"/>
              </a:tabLst>
              <a:defRPr/>
            </a:pPr>
            <a:r>
              <a:rPr lang="de-DE" smtClean="0">
                <a:sym typeface="Symbol"/>
              </a:rPr>
              <a:t>	13.350,- € + 5.505,- €	=	18.855,-	€</a:t>
            </a:r>
          </a:p>
          <a:p>
            <a:pPr>
              <a:lnSpc>
                <a:spcPts val="2700"/>
              </a:lnSpc>
              <a:tabLst>
                <a:tab pos="361950" algn="l"/>
                <a:tab pos="4305300" algn="l"/>
                <a:tab pos="5467350" algn="r"/>
                <a:tab pos="5562600" algn="l"/>
              </a:tabLst>
              <a:defRPr/>
            </a:pPr>
            <a:r>
              <a:rPr lang="de-DE" smtClean="0">
                <a:sym typeface="Symbol"/>
              </a:rPr>
              <a:t>	18.855,- € / 616 m3	= 	</a:t>
            </a:r>
            <a:r>
              <a:rPr lang="de-DE" u="sng" smtClean="0">
                <a:sym typeface="Symbol"/>
              </a:rPr>
              <a:t>30,61	€/m3</a:t>
            </a:r>
          </a:p>
          <a:p>
            <a:pPr>
              <a:lnSpc>
                <a:spcPts val="2700"/>
              </a:lnSpc>
              <a:tabLst>
                <a:tab pos="361950" algn="l"/>
                <a:tab pos="4305300" algn="l"/>
                <a:tab pos="5467350" algn="r"/>
                <a:tab pos="5562600" algn="l"/>
              </a:tabLst>
              <a:defRPr/>
            </a:pPr>
            <a:endParaRPr lang="de-DE" smtClean="0">
              <a:sym typeface="Symbol"/>
            </a:endParaRPr>
          </a:p>
          <a:p>
            <a:pPr>
              <a:lnSpc>
                <a:spcPts val="2700"/>
              </a:lnSpc>
              <a:tabLst>
                <a:tab pos="361950" algn="l"/>
                <a:tab pos="5562600" algn="l"/>
              </a:tabLst>
              <a:defRPr/>
            </a:pPr>
            <a:r>
              <a:rPr lang="de-DE" smtClean="0">
                <a:sym typeface="Symbol"/>
              </a:rPr>
              <a:t>Betonfundamente (216 m3; </a:t>
            </a:r>
            <a:r>
              <a:rPr lang="de-DE" u="sng" smtClean="0">
                <a:sym typeface="Symbol"/>
              </a:rPr>
              <a:t>inkl. Sauberkeitsschicht, Bewehrung,</a:t>
            </a:r>
            <a:r>
              <a:rPr lang="de-DE" smtClean="0">
                <a:sym typeface="Symbol"/>
              </a:rPr>
              <a:t> 			</a:t>
            </a:r>
            <a:r>
              <a:rPr lang="de-DE" u="sng" smtClean="0">
                <a:sym typeface="Symbol"/>
              </a:rPr>
              <a:t>Schalung, Beton</a:t>
            </a:r>
            <a:r>
              <a:rPr lang="de-DE" smtClean="0">
                <a:sym typeface="Symbol"/>
              </a:rPr>
              <a:t>)</a:t>
            </a:r>
          </a:p>
          <a:p>
            <a:pPr>
              <a:lnSpc>
                <a:spcPts val="2700"/>
              </a:lnSpc>
              <a:tabLst>
                <a:tab pos="361950" algn="l"/>
                <a:tab pos="4305300" algn="l"/>
                <a:tab pos="5467350" algn="r"/>
                <a:tab pos="5562600" algn="l"/>
              </a:tabLst>
              <a:defRPr/>
            </a:pPr>
            <a:r>
              <a:rPr lang="de-DE" smtClean="0">
                <a:sym typeface="Symbol"/>
              </a:rPr>
              <a:t>	9.220,- € + 120.816,- €	=	130.036,-	€</a:t>
            </a:r>
          </a:p>
          <a:p>
            <a:pPr>
              <a:lnSpc>
                <a:spcPts val="2700"/>
              </a:lnSpc>
              <a:buFont typeface="Symbol"/>
              <a:buChar char="Þ"/>
              <a:tabLst>
                <a:tab pos="361950" algn="l"/>
                <a:tab pos="4305300" algn="l"/>
                <a:tab pos="5467350" algn="r"/>
                <a:tab pos="5562600" algn="l"/>
              </a:tabLst>
              <a:defRPr/>
            </a:pPr>
            <a:r>
              <a:rPr lang="de-DE" smtClean="0">
                <a:sym typeface="Symbol"/>
              </a:rPr>
              <a:t>130.036,- € / 216 m3	= 	</a:t>
            </a:r>
            <a:r>
              <a:rPr lang="de-DE" u="sng" smtClean="0">
                <a:sym typeface="Symbol"/>
              </a:rPr>
              <a:t>602,02	€/m3</a:t>
            </a:r>
          </a:p>
          <a:p>
            <a:pPr>
              <a:lnSpc>
                <a:spcPts val="2700"/>
              </a:lnSpc>
              <a:buFont typeface="Symbol"/>
              <a:buChar char="Þ"/>
              <a:tabLst>
                <a:tab pos="361950" algn="l"/>
                <a:tab pos="4305300" algn="l"/>
                <a:tab pos="5467350" algn="r"/>
                <a:tab pos="5562600" algn="l"/>
              </a:tabLst>
              <a:defRPr/>
            </a:pPr>
            <a:endParaRPr lang="de-DE" smtClean="0">
              <a:sym typeface="Symbol"/>
            </a:endParaRPr>
          </a:p>
          <a:p>
            <a:pPr>
              <a:lnSpc>
                <a:spcPts val="2700"/>
              </a:lnSpc>
              <a:tabLst>
                <a:tab pos="361950" algn="l"/>
                <a:tab pos="4305300" algn="l"/>
                <a:tab pos="5467350" algn="r"/>
                <a:tab pos="5562600" algn="l"/>
              </a:tabLst>
              <a:defRPr/>
            </a:pPr>
            <a:r>
              <a:rPr lang="de-DE" smtClean="0">
                <a:sym typeface="Symbol"/>
              </a:rPr>
              <a:t>Betonstützen (81 Stk)</a:t>
            </a:r>
          </a:p>
          <a:p>
            <a:pPr>
              <a:lnSpc>
                <a:spcPts val="2700"/>
              </a:lnSpc>
              <a:tabLst>
                <a:tab pos="361950" algn="l"/>
                <a:tab pos="4305300" algn="l"/>
                <a:tab pos="5467350" algn="r"/>
                <a:tab pos="5562600" algn="l"/>
              </a:tabLst>
              <a:defRPr/>
            </a:pPr>
            <a:r>
              <a:rPr lang="de-DE" smtClean="0">
                <a:sym typeface="Symbol"/>
              </a:rPr>
              <a:t>	86.361,- € / 81 Stk	=	</a:t>
            </a:r>
            <a:r>
              <a:rPr lang="de-DE" u="sng" smtClean="0">
                <a:sym typeface="Symbol"/>
              </a:rPr>
              <a:t>1.066,18	€/Stk</a:t>
            </a:r>
          </a:p>
          <a:p>
            <a:pPr>
              <a:lnSpc>
                <a:spcPts val="2700"/>
              </a:lnSpc>
              <a:tabLst>
                <a:tab pos="361950" algn="l"/>
                <a:tab pos="4305300" algn="l"/>
                <a:tab pos="5467350" algn="r"/>
                <a:tab pos="5562600" algn="l"/>
              </a:tabLst>
              <a:defRPr/>
            </a:pPr>
            <a:endParaRPr lang="de-DE" smtClean="0">
              <a:sym typeface="Symbol"/>
            </a:endParaRPr>
          </a:p>
          <a:p>
            <a:pPr>
              <a:lnSpc>
                <a:spcPts val="2700"/>
              </a:lnSpc>
              <a:tabLst>
                <a:tab pos="361950" algn="l"/>
                <a:tab pos="4305300" algn="l"/>
                <a:tab pos="5467350" algn="r"/>
                <a:tab pos="5562600" algn="l"/>
              </a:tabLst>
              <a:defRPr/>
            </a:pPr>
            <a:r>
              <a:rPr lang="de-DE" smtClean="0"/>
              <a:t>Mauerwerk (832 m2)</a:t>
            </a:r>
          </a:p>
          <a:p>
            <a:pPr>
              <a:lnSpc>
                <a:spcPts val="2700"/>
              </a:lnSpc>
              <a:tabLst>
                <a:tab pos="361950" algn="l"/>
                <a:tab pos="4305300" algn="l"/>
                <a:tab pos="5467350" algn="r"/>
                <a:tab pos="5562600" algn="l"/>
              </a:tabLst>
              <a:defRPr/>
            </a:pPr>
            <a:r>
              <a:rPr lang="de-DE" smtClean="0"/>
              <a:t>	110.552,- € / 832 m2	=	</a:t>
            </a:r>
            <a:r>
              <a:rPr lang="de-DE" u="sng" smtClean="0"/>
              <a:t>132,87	€/m2</a:t>
            </a:r>
          </a:p>
        </p:txBody>
      </p:sp>
      <p:sp>
        <p:nvSpPr>
          <p:cNvPr id="24" name="Textfeld 23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Ermittlung der Einheitspreise</a:t>
            </a:r>
          </a:p>
        </p:txBody>
      </p:sp>
      <p:sp>
        <p:nvSpPr>
          <p:cNvPr id="25" name="Textfeld 24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26" name="Textfeld 25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27" name="Textfeld 26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28" name="Textfeld 27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29" name="Textfeld 28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EP-Berechnung mittels 2. Rechnungslauf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uppieren 131"/>
          <p:cNvGrpSpPr/>
          <p:nvPr/>
        </p:nvGrpSpPr>
        <p:grpSpPr>
          <a:xfrm>
            <a:off x="4210050" y="4886325"/>
            <a:ext cx="1440000" cy="360000"/>
            <a:chOff x="4371975" y="5324475"/>
            <a:chExt cx="1809750" cy="514350"/>
          </a:xfrm>
        </p:grpSpPr>
        <p:sp>
          <p:nvSpPr>
            <p:cNvPr id="51" name="Rechteck 50"/>
            <p:cNvSpPr/>
            <p:nvPr/>
          </p:nvSpPr>
          <p:spPr>
            <a:xfrm>
              <a:off x="4371975" y="5324475"/>
              <a:ext cx="1809750" cy="514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44958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46101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Ellipse 60"/>
            <p:cNvSpPr/>
            <p:nvPr/>
          </p:nvSpPr>
          <p:spPr>
            <a:xfrm>
              <a:off x="47244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Ellipse 62"/>
            <p:cNvSpPr/>
            <p:nvPr/>
          </p:nvSpPr>
          <p:spPr>
            <a:xfrm>
              <a:off x="48387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Ellipse 63"/>
            <p:cNvSpPr/>
            <p:nvPr/>
          </p:nvSpPr>
          <p:spPr>
            <a:xfrm>
              <a:off x="49530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0673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1816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Ellipse 68"/>
            <p:cNvSpPr/>
            <p:nvPr/>
          </p:nvSpPr>
          <p:spPr>
            <a:xfrm>
              <a:off x="52959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4102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Ellipse 72"/>
            <p:cNvSpPr/>
            <p:nvPr/>
          </p:nvSpPr>
          <p:spPr>
            <a:xfrm>
              <a:off x="55245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Ellipse 73"/>
            <p:cNvSpPr/>
            <p:nvPr/>
          </p:nvSpPr>
          <p:spPr>
            <a:xfrm>
              <a:off x="56388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Ellipse 74"/>
            <p:cNvSpPr/>
            <p:nvPr/>
          </p:nvSpPr>
          <p:spPr>
            <a:xfrm>
              <a:off x="57531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Ellipse 75"/>
            <p:cNvSpPr/>
            <p:nvPr/>
          </p:nvSpPr>
          <p:spPr>
            <a:xfrm>
              <a:off x="58674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5981700" y="571500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/>
            <p:cNvSpPr/>
            <p:nvPr/>
          </p:nvSpPr>
          <p:spPr>
            <a:xfrm>
              <a:off x="44958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Ellipse 78"/>
            <p:cNvSpPr/>
            <p:nvPr/>
          </p:nvSpPr>
          <p:spPr>
            <a:xfrm>
              <a:off x="46101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Ellipse 79"/>
            <p:cNvSpPr/>
            <p:nvPr/>
          </p:nvSpPr>
          <p:spPr>
            <a:xfrm>
              <a:off x="47244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Ellipse 80"/>
            <p:cNvSpPr/>
            <p:nvPr/>
          </p:nvSpPr>
          <p:spPr>
            <a:xfrm>
              <a:off x="48387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Ellipse 82"/>
            <p:cNvSpPr/>
            <p:nvPr/>
          </p:nvSpPr>
          <p:spPr>
            <a:xfrm>
              <a:off x="49530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Ellipse 84"/>
            <p:cNvSpPr/>
            <p:nvPr/>
          </p:nvSpPr>
          <p:spPr>
            <a:xfrm>
              <a:off x="50673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Ellipse 85"/>
            <p:cNvSpPr/>
            <p:nvPr/>
          </p:nvSpPr>
          <p:spPr>
            <a:xfrm>
              <a:off x="51816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2959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Ellipse 87"/>
            <p:cNvSpPr/>
            <p:nvPr/>
          </p:nvSpPr>
          <p:spPr>
            <a:xfrm>
              <a:off x="54102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Ellipse 88"/>
            <p:cNvSpPr/>
            <p:nvPr/>
          </p:nvSpPr>
          <p:spPr>
            <a:xfrm>
              <a:off x="55245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Ellipse 89"/>
            <p:cNvSpPr/>
            <p:nvPr/>
          </p:nvSpPr>
          <p:spPr>
            <a:xfrm>
              <a:off x="56388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Ellipse 90"/>
            <p:cNvSpPr/>
            <p:nvPr/>
          </p:nvSpPr>
          <p:spPr>
            <a:xfrm>
              <a:off x="57531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Ellipse 91"/>
            <p:cNvSpPr/>
            <p:nvPr/>
          </p:nvSpPr>
          <p:spPr>
            <a:xfrm>
              <a:off x="58674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Ellipse 92"/>
            <p:cNvSpPr/>
            <p:nvPr/>
          </p:nvSpPr>
          <p:spPr>
            <a:xfrm>
              <a:off x="5981700" y="5391150"/>
              <a:ext cx="57150" cy="571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9" name="Rechteck 118"/>
          <p:cNvSpPr/>
          <p:nvPr/>
        </p:nvSpPr>
        <p:spPr>
          <a:xfrm>
            <a:off x="4752975" y="1924050"/>
            <a:ext cx="360000" cy="3204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1692000" y="720000"/>
            <a:ext cx="701992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Ausschreibung - Darstellung des Bauvorhabens</a:t>
            </a:r>
          </a:p>
        </p:txBody>
      </p:sp>
      <p:sp>
        <p:nvSpPr>
          <p:cNvPr id="40" name="Textfeld 39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47" name="Freihandform 46"/>
          <p:cNvSpPr/>
          <p:nvPr/>
        </p:nvSpPr>
        <p:spPr>
          <a:xfrm>
            <a:off x="3800475" y="5276850"/>
            <a:ext cx="2268000" cy="161925"/>
          </a:xfrm>
          <a:custGeom>
            <a:avLst/>
            <a:gdLst>
              <a:gd name="connsiteX0" fmla="*/ 85725 w 2524125"/>
              <a:gd name="connsiteY0" fmla="*/ 0 h 161925"/>
              <a:gd name="connsiteX1" fmla="*/ 2428875 w 2524125"/>
              <a:gd name="connsiteY1" fmla="*/ 0 h 161925"/>
              <a:gd name="connsiteX2" fmla="*/ 2524125 w 2524125"/>
              <a:gd name="connsiteY2" fmla="*/ 95250 h 161925"/>
              <a:gd name="connsiteX3" fmla="*/ 2390775 w 2524125"/>
              <a:gd name="connsiteY3" fmla="*/ 161925 h 161925"/>
              <a:gd name="connsiteX4" fmla="*/ 2085975 w 2524125"/>
              <a:gd name="connsiteY4" fmla="*/ 114300 h 161925"/>
              <a:gd name="connsiteX5" fmla="*/ 1314450 w 2524125"/>
              <a:gd name="connsiteY5" fmla="*/ 85725 h 161925"/>
              <a:gd name="connsiteX6" fmla="*/ 657225 w 2524125"/>
              <a:gd name="connsiteY6" fmla="*/ 104775 h 161925"/>
              <a:gd name="connsiteX7" fmla="*/ 0 w 2524125"/>
              <a:gd name="connsiteY7" fmla="*/ 76200 h 161925"/>
              <a:gd name="connsiteX8" fmla="*/ 85725 w 2524125"/>
              <a:gd name="connsiteY8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4125" h="161925">
                <a:moveTo>
                  <a:pt x="85725" y="0"/>
                </a:moveTo>
                <a:lnTo>
                  <a:pt x="2428875" y="0"/>
                </a:lnTo>
                <a:lnTo>
                  <a:pt x="2524125" y="95250"/>
                </a:lnTo>
                <a:lnTo>
                  <a:pt x="2390775" y="161925"/>
                </a:lnTo>
                <a:lnTo>
                  <a:pt x="2085975" y="114300"/>
                </a:lnTo>
                <a:lnTo>
                  <a:pt x="1314450" y="85725"/>
                </a:lnTo>
                <a:lnTo>
                  <a:pt x="657225" y="104775"/>
                </a:lnTo>
                <a:lnTo>
                  <a:pt x="0" y="76200"/>
                </a:lnTo>
                <a:lnTo>
                  <a:pt x="8572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Rechteck 93"/>
          <p:cNvSpPr/>
          <p:nvPr/>
        </p:nvSpPr>
        <p:spPr>
          <a:xfrm>
            <a:off x="4143375" y="4800600"/>
            <a:ext cx="47625" cy="46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5" name="Gerade Verbindung 94"/>
          <p:cNvCxnSpPr/>
          <p:nvPr/>
        </p:nvCxnSpPr>
        <p:spPr>
          <a:xfrm flipV="1">
            <a:off x="3571875" y="4943476"/>
            <a:ext cx="571500" cy="21907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 rot="10800000" flipV="1">
            <a:off x="3619501" y="5133974"/>
            <a:ext cx="523879" cy="14287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hteck 100"/>
          <p:cNvSpPr/>
          <p:nvPr/>
        </p:nvSpPr>
        <p:spPr>
          <a:xfrm>
            <a:off x="5676900" y="4800600"/>
            <a:ext cx="47625" cy="46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2" name="Gerade Verbindung 101"/>
          <p:cNvCxnSpPr/>
          <p:nvPr/>
        </p:nvCxnSpPr>
        <p:spPr>
          <a:xfrm>
            <a:off x="5705475" y="4967925"/>
            <a:ext cx="676275" cy="13747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>
            <a:off x="5715000" y="5172075"/>
            <a:ext cx="590550" cy="8572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hteck 113"/>
          <p:cNvSpPr/>
          <p:nvPr/>
        </p:nvSpPr>
        <p:spPr>
          <a:xfrm>
            <a:off x="4819650" y="2000250"/>
            <a:ext cx="216000" cy="28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1" name="Gerade Verbindung mit Pfeil 120"/>
          <p:cNvCxnSpPr/>
          <p:nvPr/>
        </p:nvCxnSpPr>
        <p:spPr>
          <a:xfrm>
            <a:off x="4200525" y="5486400"/>
            <a:ext cx="14760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/>
          <p:nvPr/>
        </p:nvCxnSpPr>
        <p:spPr>
          <a:xfrm rot="16200000" flipH="1">
            <a:off x="3772275" y="3400799"/>
            <a:ext cx="2952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mit Pfeil 123"/>
          <p:cNvCxnSpPr/>
          <p:nvPr/>
        </p:nvCxnSpPr>
        <p:spPr>
          <a:xfrm rot="16200000" flipH="1">
            <a:off x="3179625" y="3436799"/>
            <a:ext cx="288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/>
          <p:nvPr/>
        </p:nvCxnSpPr>
        <p:spPr>
          <a:xfrm rot="5400000">
            <a:off x="6564225" y="5065800"/>
            <a:ext cx="3780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feld 126"/>
          <p:cNvSpPr txBox="1"/>
          <p:nvPr/>
        </p:nvSpPr>
        <p:spPr>
          <a:xfrm>
            <a:off x="1912670" y="5543550"/>
            <a:ext cx="1042520" cy="81136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Nicht </a:t>
            </a:r>
          </a:p>
          <a:p>
            <a:pPr algn="ctr"/>
            <a:r>
              <a:rPr lang="de-DE" sz="1600" smtClean="0"/>
              <a:t>maßstabs-</a:t>
            </a:r>
          </a:p>
          <a:p>
            <a:pPr algn="ctr"/>
            <a:r>
              <a:rPr lang="de-DE" sz="1600" smtClean="0"/>
              <a:t>gerecht!</a:t>
            </a:r>
            <a:endParaRPr lang="de-DE" sz="1600"/>
          </a:p>
        </p:txBody>
      </p:sp>
      <p:sp>
        <p:nvSpPr>
          <p:cNvPr id="129" name="Textfeld 128"/>
          <p:cNvSpPr txBox="1"/>
          <p:nvPr/>
        </p:nvSpPr>
        <p:spPr>
          <a:xfrm>
            <a:off x="5265470" y="3562350"/>
            <a:ext cx="58726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4,2 m</a:t>
            </a:r>
            <a:endParaRPr lang="de-DE" sz="1600"/>
          </a:p>
        </p:txBody>
      </p:sp>
      <p:sp>
        <p:nvSpPr>
          <p:cNvPr id="130" name="Textfeld 129"/>
          <p:cNvSpPr txBox="1"/>
          <p:nvPr/>
        </p:nvSpPr>
        <p:spPr>
          <a:xfrm>
            <a:off x="4027220" y="3562350"/>
            <a:ext cx="58726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4,0 m</a:t>
            </a:r>
            <a:endParaRPr lang="de-DE" sz="1600"/>
          </a:p>
        </p:txBody>
      </p:sp>
      <p:sp>
        <p:nvSpPr>
          <p:cNvPr id="131" name="Textfeld 130"/>
          <p:cNvSpPr txBox="1"/>
          <p:nvPr/>
        </p:nvSpPr>
        <p:spPr>
          <a:xfrm>
            <a:off x="4655870" y="5486400"/>
            <a:ext cx="587268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1,5 m</a:t>
            </a:r>
            <a:endParaRPr lang="de-DE" sz="1600"/>
          </a:p>
        </p:txBody>
      </p:sp>
      <p:sp>
        <p:nvSpPr>
          <p:cNvPr id="48" name="Freihandform 47"/>
          <p:cNvSpPr/>
          <p:nvPr/>
        </p:nvSpPr>
        <p:spPr>
          <a:xfrm>
            <a:off x="2914650" y="4552949"/>
            <a:ext cx="4267200" cy="866775"/>
          </a:xfrm>
          <a:custGeom>
            <a:avLst/>
            <a:gdLst>
              <a:gd name="connsiteX0" fmla="*/ 0 w 4267200"/>
              <a:gd name="connsiteY0" fmla="*/ 95250 h 1276350"/>
              <a:gd name="connsiteX1" fmla="*/ 352425 w 4267200"/>
              <a:gd name="connsiteY1" fmla="*/ 95250 h 1276350"/>
              <a:gd name="connsiteX2" fmla="*/ 771525 w 4267200"/>
              <a:gd name="connsiteY2" fmla="*/ 1200150 h 1276350"/>
              <a:gd name="connsiteX3" fmla="*/ 1323975 w 4267200"/>
              <a:gd name="connsiteY3" fmla="*/ 1228725 h 1276350"/>
              <a:gd name="connsiteX4" fmla="*/ 2085975 w 4267200"/>
              <a:gd name="connsiteY4" fmla="*/ 1209675 h 1276350"/>
              <a:gd name="connsiteX5" fmla="*/ 2867025 w 4267200"/>
              <a:gd name="connsiteY5" fmla="*/ 1238250 h 1276350"/>
              <a:gd name="connsiteX6" fmla="*/ 3162300 w 4267200"/>
              <a:gd name="connsiteY6" fmla="*/ 1276350 h 1276350"/>
              <a:gd name="connsiteX7" fmla="*/ 3324225 w 4267200"/>
              <a:gd name="connsiteY7" fmla="*/ 1200150 h 1276350"/>
              <a:gd name="connsiteX8" fmla="*/ 3762375 w 4267200"/>
              <a:gd name="connsiteY8" fmla="*/ 9525 h 1276350"/>
              <a:gd name="connsiteX9" fmla="*/ 4267200 w 4267200"/>
              <a:gd name="connsiteY9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7200" h="1276350">
                <a:moveTo>
                  <a:pt x="0" y="95250"/>
                </a:moveTo>
                <a:lnTo>
                  <a:pt x="352425" y="95250"/>
                </a:lnTo>
                <a:lnTo>
                  <a:pt x="771525" y="1200150"/>
                </a:lnTo>
                <a:lnTo>
                  <a:pt x="1323975" y="1228725"/>
                </a:lnTo>
                <a:lnTo>
                  <a:pt x="2085975" y="1209675"/>
                </a:lnTo>
                <a:lnTo>
                  <a:pt x="2867025" y="1238250"/>
                </a:lnTo>
                <a:lnTo>
                  <a:pt x="3162300" y="1276350"/>
                </a:lnTo>
                <a:lnTo>
                  <a:pt x="3324225" y="1200150"/>
                </a:lnTo>
                <a:lnTo>
                  <a:pt x="3762375" y="9525"/>
                </a:lnTo>
                <a:lnTo>
                  <a:pt x="4267200" y="0"/>
                </a:ln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Textfeld 142"/>
          <p:cNvSpPr txBox="1"/>
          <p:nvPr/>
        </p:nvSpPr>
        <p:spPr>
          <a:xfrm>
            <a:off x="6770420" y="4905375"/>
            <a:ext cx="58726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0,6 m</a:t>
            </a:r>
            <a:endParaRPr lang="de-DE" sz="1600"/>
          </a:p>
        </p:txBody>
      </p:sp>
      <p:cxnSp>
        <p:nvCxnSpPr>
          <p:cNvPr id="144" name="Gerade Verbindung mit Pfeil 143"/>
          <p:cNvCxnSpPr/>
          <p:nvPr/>
        </p:nvCxnSpPr>
        <p:spPr>
          <a:xfrm rot="5400000">
            <a:off x="2728200" y="4996575"/>
            <a:ext cx="7920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feld 144"/>
          <p:cNvSpPr txBox="1"/>
          <p:nvPr/>
        </p:nvSpPr>
        <p:spPr>
          <a:xfrm>
            <a:off x="2531795" y="4848225"/>
            <a:ext cx="58726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0,9 m</a:t>
            </a:r>
            <a:endParaRPr lang="de-DE" sz="1600"/>
          </a:p>
        </p:txBody>
      </p:sp>
      <p:sp>
        <p:nvSpPr>
          <p:cNvPr id="146" name="Textfeld 145"/>
          <p:cNvSpPr txBox="1"/>
          <p:nvPr/>
        </p:nvSpPr>
        <p:spPr>
          <a:xfrm>
            <a:off x="6732320" y="5581650"/>
            <a:ext cx="1908142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Sauberkeitsschicht: </a:t>
            </a:r>
          </a:p>
          <a:p>
            <a:pPr algn="ctr"/>
            <a:r>
              <a:rPr lang="de-DE" sz="1600" smtClean="0"/>
              <a:t>2,0 x 0,1 m</a:t>
            </a:r>
            <a:endParaRPr lang="de-DE" sz="1600"/>
          </a:p>
        </p:txBody>
      </p:sp>
      <p:cxnSp>
        <p:nvCxnSpPr>
          <p:cNvPr id="148" name="Gerade Verbindung mit Pfeil 147"/>
          <p:cNvCxnSpPr>
            <a:stCxn id="146" idx="1"/>
          </p:cNvCxnSpPr>
          <p:nvPr/>
        </p:nvCxnSpPr>
        <p:spPr>
          <a:xfrm rot="10800000">
            <a:off x="5905500" y="5324475"/>
            <a:ext cx="826820" cy="5397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feld 148"/>
          <p:cNvSpPr txBox="1"/>
          <p:nvPr/>
        </p:nvSpPr>
        <p:spPr>
          <a:xfrm>
            <a:off x="1893620" y="1619250"/>
            <a:ext cx="2033176" cy="130380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de-DE" sz="1600" dirty="0" smtClean="0"/>
              <a:t>Schallschutzmauer /</a:t>
            </a:r>
          </a:p>
          <a:p>
            <a:r>
              <a:rPr lang="de-DE" sz="1600" dirty="0" smtClean="0"/>
              <a:t>Sichtschutzmauer: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de-DE" sz="1600" dirty="0" smtClean="0"/>
              <a:t>Höhe: 4,0 m/4,2 m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de-DE" sz="1600" dirty="0" smtClean="0"/>
              <a:t>Länge: </a:t>
            </a:r>
            <a:r>
              <a:rPr lang="de-DE" sz="1600" dirty="0" smtClean="0"/>
              <a:t>300 </a:t>
            </a:r>
            <a:r>
              <a:rPr lang="de-DE" sz="1600" dirty="0" smtClean="0"/>
              <a:t>m</a:t>
            </a:r>
          </a:p>
          <a:p>
            <a:pPr marL="266700" indent="-266700">
              <a:buFont typeface="Arial" pitchFamily="34" charset="0"/>
              <a:buChar char="•"/>
            </a:pPr>
            <a:endParaRPr lang="de-DE" sz="1600" dirty="0" smtClean="0"/>
          </a:p>
        </p:txBody>
      </p:sp>
      <p:cxnSp>
        <p:nvCxnSpPr>
          <p:cNvPr id="150" name="Gerade Verbindung mit Pfeil 149"/>
          <p:cNvCxnSpPr/>
          <p:nvPr/>
        </p:nvCxnSpPr>
        <p:spPr>
          <a:xfrm rot="5400000">
            <a:off x="4151775" y="4744575"/>
            <a:ext cx="2880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>
            <a:endCxn id="48" idx="1"/>
          </p:cNvCxnSpPr>
          <p:nvPr/>
        </p:nvCxnSpPr>
        <p:spPr>
          <a:xfrm rot="10800000" flipV="1">
            <a:off x="3267075" y="4617632"/>
            <a:ext cx="10287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feld 152"/>
          <p:cNvSpPr txBox="1"/>
          <p:nvPr/>
        </p:nvSpPr>
        <p:spPr>
          <a:xfrm>
            <a:off x="3703370" y="4562475"/>
            <a:ext cx="58726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0,2 m</a:t>
            </a:r>
            <a:endParaRPr lang="de-DE" sz="1600"/>
          </a:p>
        </p:txBody>
      </p:sp>
      <p:cxnSp>
        <p:nvCxnSpPr>
          <p:cNvPr id="154" name="Gerade Verbindung mit Pfeil 153"/>
          <p:cNvCxnSpPr/>
          <p:nvPr/>
        </p:nvCxnSpPr>
        <p:spPr>
          <a:xfrm>
            <a:off x="3657600" y="5867400"/>
            <a:ext cx="25200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/>
          <p:cNvSpPr txBox="1"/>
          <p:nvPr/>
        </p:nvSpPr>
        <p:spPr>
          <a:xfrm>
            <a:off x="4655870" y="5867400"/>
            <a:ext cx="58726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2,5 m</a:t>
            </a:r>
            <a:endParaRPr lang="de-DE" sz="1600"/>
          </a:p>
        </p:txBody>
      </p:sp>
      <p:cxnSp>
        <p:nvCxnSpPr>
          <p:cNvPr id="156" name="Gerade Verbindung mit Pfeil 155"/>
          <p:cNvCxnSpPr/>
          <p:nvPr/>
        </p:nvCxnSpPr>
        <p:spPr>
          <a:xfrm>
            <a:off x="3248025" y="6286500"/>
            <a:ext cx="34200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feld 156"/>
          <p:cNvSpPr txBox="1"/>
          <p:nvPr/>
        </p:nvSpPr>
        <p:spPr>
          <a:xfrm>
            <a:off x="4646345" y="6286500"/>
            <a:ext cx="58726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3,2 m</a:t>
            </a:r>
            <a:endParaRPr lang="de-DE" sz="1600"/>
          </a:p>
        </p:txBody>
      </p:sp>
      <p:sp>
        <p:nvSpPr>
          <p:cNvPr id="158" name="Freihandform 157"/>
          <p:cNvSpPr/>
          <p:nvPr/>
        </p:nvSpPr>
        <p:spPr>
          <a:xfrm>
            <a:off x="4933950" y="1285875"/>
            <a:ext cx="533400" cy="638175"/>
          </a:xfrm>
          <a:custGeom>
            <a:avLst/>
            <a:gdLst>
              <a:gd name="connsiteX0" fmla="*/ 0 w 466725"/>
              <a:gd name="connsiteY0" fmla="*/ 571500 h 571500"/>
              <a:gd name="connsiteX1" fmla="*/ 0 w 466725"/>
              <a:gd name="connsiteY1" fmla="*/ 352425 h 571500"/>
              <a:gd name="connsiteX2" fmla="*/ 466725 w 466725"/>
              <a:gd name="connsiteY2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725" h="571500">
                <a:moveTo>
                  <a:pt x="0" y="571500"/>
                </a:moveTo>
                <a:lnTo>
                  <a:pt x="0" y="352425"/>
                </a:lnTo>
                <a:lnTo>
                  <a:pt x="466725" y="0"/>
                </a:lnTo>
              </a:path>
            </a:pathLst>
          </a:custGeom>
          <a:ln w="444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9" name="Textfeld 158"/>
          <p:cNvSpPr txBox="1"/>
          <p:nvPr/>
        </p:nvSpPr>
        <p:spPr>
          <a:xfrm>
            <a:off x="5284520" y="1457325"/>
            <a:ext cx="317291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Stahl-Aufbau bei Subunternehmer</a:t>
            </a:r>
            <a:endParaRPr lang="de-DE" sz="1600"/>
          </a:p>
        </p:txBody>
      </p:sp>
      <p:sp>
        <p:nvSpPr>
          <p:cNvPr id="160" name="Textfeld 159"/>
          <p:cNvSpPr txBox="1"/>
          <p:nvPr/>
        </p:nvSpPr>
        <p:spPr>
          <a:xfrm>
            <a:off x="5589320" y="2314575"/>
            <a:ext cx="2991772" cy="81136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de-DE" sz="1600" smtClean="0"/>
              <a:t>Betonstützen als Fertigteile, die </a:t>
            </a:r>
          </a:p>
          <a:p>
            <a:r>
              <a:rPr lang="de-DE" sz="1600" smtClean="0"/>
              <a:t>ins Ortbeton-Fundament einge-</a:t>
            </a:r>
          </a:p>
          <a:p>
            <a:r>
              <a:rPr lang="de-DE" sz="1600" smtClean="0"/>
              <a:t>stellt werden (L</a:t>
            </a:r>
            <a:r>
              <a:rPr lang="de-DE" sz="1050" smtClean="0"/>
              <a:t>Stütze</a:t>
            </a:r>
            <a:r>
              <a:rPr lang="de-DE" sz="1600" smtClean="0"/>
              <a:t> = 4,6 m).  </a:t>
            </a:r>
            <a:endParaRPr lang="de-DE" sz="1600"/>
          </a:p>
        </p:txBody>
      </p:sp>
      <p:sp>
        <p:nvSpPr>
          <p:cNvPr id="82" name="Textfeld 81"/>
          <p:cNvSpPr txBox="1"/>
          <p:nvPr/>
        </p:nvSpPr>
        <p:spPr>
          <a:xfrm>
            <a:off x="1769795" y="3533775"/>
            <a:ext cx="1978674" cy="81136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Ortbeton-Fundament</a:t>
            </a:r>
          </a:p>
          <a:p>
            <a:pPr algn="ctr"/>
            <a:r>
              <a:rPr lang="de-DE" sz="1600" smtClean="0"/>
              <a:t>Bewehrungsgehalt:</a:t>
            </a:r>
          </a:p>
          <a:p>
            <a:pPr algn="ctr"/>
            <a:r>
              <a:rPr lang="de-DE" sz="1600" smtClean="0"/>
              <a:t>80 kg/m3</a:t>
            </a:r>
            <a:endParaRPr lang="de-DE" sz="1600"/>
          </a:p>
        </p:txBody>
      </p:sp>
      <p:sp>
        <p:nvSpPr>
          <p:cNvPr id="84" name="Freihandform 83"/>
          <p:cNvSpPr/>
          <p:nvPr/>
        </p:nvSpPr>
        <p:spPr>
          <a:xfrm>
            <a:off x="3705225" y="3952875"/>
            <a:ext cx="857250" cy="1114425"/>
          </a:xfrm>
          <a:custGeom>
            <a:avLst/>
            <a:gdLst>
              <a:gd name="connsiteX0" fmla="*/ 0 w 781050"/>
              <a:gd name="connsiteY0" fmla="*/ 0 h 1066800"/>
              <a:gd name="connsiteX1" fmla="*/ 466725 w 781050"/>
              <a:gd name="connsiteY1" fmla="*/ 133350 h 1066800"/>
              <a:gd name="connsiteX2" fmla="*/ 781050 w 781050"/>
              <a:gd name="connsiteY2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1050" h="1066800">
                <a:moveTo>
                  <a:pt x="0" y="0"/>
                </a:moveTo>
                <a:lnTo>
                  <a:pt x="466725" y="133350"/>
                </a:lnTo>
                <a:lnTo>
                  <a:pt x="781050" y="1066800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Textfeld 95"/>
          <p:cNvSpPr txBox="1"/>
          <p:nvPr/>
        </p:nvSpPr>
        <p:spPr>
          <a:xfrm>
            <a:off x="6122720" y="3819525"/>
            <a:ext cx="2227139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Schalungshöhe: 0,65 m</a:t>
            </a:r>
            <a:endParaRPr lang="de-DE" sz="1600"/>
          </a:p>
        </p:txBody>
      </p:sp>
      <p:sp>
        <p:nvSpPr>
          <p:cNvPr id="97" name="Freihandform 96"/>
          <p:cNvSpPr/>
          <p:nvPr/>
        </p:nvSpPr>
        <p:spPr>
          <a:xfrm>
            <a:off x="5715000" y="3990975"/>
            <a:ext cx="438150" cy="838200"/>
          </a:xfrm>
          <a:custGeom>
            <a:avLst/>
            <a:gdLst>
              <a:gd name="connsiteX0" fmla="*/ 438150 w 438150"/>
              <a:gd name="connsiteY0" fmla="*/ 0 h 838200"/>
              <a:gd name="connsiteX1" fmla="*/ 171450 w 438150"/>
              <a:gd name="connsiteY1" fmla="*/ 171450 h 838200"/>
              <a:gd name="connsiteX2" fmla="*/ 0 w 43815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" h="838200">
                <a:moveTo>
                  <a:pt x="438150" y="0"/>
                </a:moveTo>
                <a:lnTo>
                  <a:pt x="171450" y="171450"/>
                </a:lnTo>
                <a:lnTo>
                  <a:pt x="0" y="838200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Textfeld 97"/>
          <p:cNvSpPr txBox="1"/>
          <p:nvPr/>
        </p:nvSpPr>
        <p:spPr>
          <a:xfrm>
            <a:off x="3179495" y="2981325"/>
            <a:ext cx="108740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Mauerwerk</a:t>
            </a:r>
            <a:endParaRPr lang="de-DE" sz="1600"/>
          </a:p>
        </p:txBody>
      </p:sp>
      <p:cxnSp>
        <p:nvCxnSpPr>
          <p:cNvPr id="103" name="Gerade Verbindung mit Pfeil 102"/>
          <p:cNvCxnSpPr>
            <a:stCxn id="98" idx="3"/>
          </p:cNvCxnSpPr>
          <p:nvPr/>
        </p:nvCxnSpPr>
        <p:spPr>
          <a:xfrm>
            <a:off x="4266899" y="3140787"/>
            <a:ext cx="695626" cy="405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>
            <a:stCxn id="160" idx="1"/>
          </p:cNvCxnSpPr>
          <p:nvPr/>
        </p:nvCxnSpPr>
        <p:spPr>
          <a:xfrm rot="10800000" flipV="1">
            <a:off x="5086350" y="2720259"/>
            <a:ext cx="502970" cy="127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feld 9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04" name="Textfeld 103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7" name="Textfeld 106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08" name="Textfeld 107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09" name="Textfeld 108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10" name="Textfeld 109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11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019925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Ausschreibung / Leistungsverzeichnis für das Bauvorhaben </a:t>
            </a:r>
            <a:br>
              <a:rPr lang="de-DE" smtClean="0"/>
            </a:br>
            <a:r>
              <a:rPr lang="de-DE" smtClean="0"/>
              <a:t>„Schall-/Lärmschutzmauer“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defRPr/>
            </a:pPr>
            <a:r>
              <a:rPr lang="de-DE" smtClean="0"/>
              <a:t>Der Gesamtpreis ohne Mehrwertsteuer ergibt sich zu: </a:t>
            </a:r>
            <a:r>
              <a:rPr lang="de-DE" b="1" u="sng" smtClean="0">
                <a:solidFill>
                  <a:srgbClr val="FF0000"/>
                </a:solidFill>
              </a:rPr>
              <a:t>376.163,- </a:t>
            </a:r>
            <a:r>
              <a:rPr lang="de-DE" smtClean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1838326" y="1692275"/>
          <a:ext cx="699134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174"/>
                <a:gridCol w="2390775"/>
                <a:gridCol w="619125"/>
                <a:gridCol w="775435"/>
                <a:gridCol w="1414318"/>
                <a:gridCol w="11535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Pos.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Leistungsverzeichnis</a:t>
                      </a:r>
                    </a:p>
                    <a:p>
                      <a:r>
                        <a:rPr lang="de-DE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(Positionsbeschreibung)</a:t>
                      </a:r>
                      <a:endParaRPr lang="de-DE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An-zahl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Ein-heit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Einheits-preis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Gesamt-preis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de-DE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Schallschutz-Sichtschutz-Mauer </a:t>
                      </a:r>
                      <a:r>
                        <a:rPr lang="de-DE" sz="1600" b="1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de-DE" sz="1600" b="1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(240 x 4,0 m)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lang="de-DE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de-DE" sz="16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1.567,35</a:t>
                      </a:r>
                      <a:endParaRPr lang="de-DE" sz="1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376.163,-</a:t>
                      </a:r>
                      <a:endParaRPr lang="de-DE" sz="16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Mauerwerk </a:t>
                      </a:r>
                    </a:p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(liefern, errichten, …)</a:t>
                      </a:r>
                      <a:r>
                        <a:rPr lang="de-DE" sz="16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832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m2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132,87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110.552,-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Betonstützen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(liefern, errichten, …)</a:t>
                      </a:r>
                      <a:r>
                        <a:rPr lang="de-DE" sz="16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Stk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1.066,18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86.361,-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Betonfundament</a:t>
                      </a:r>
                    </a:p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(liefern, errichten, …) 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216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m3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602,02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130.036,-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 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Aushub</a:t>
                      </a:r>
                    </a:p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(liefern, errichten, …) 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616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m3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30,61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18.855,-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de-DE" sz="16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Stahlbau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(liefern, errichten, …)</a:t>
                      </a:r>
                      <a:r>
                        <a:rPr lang="de-DE" sz="16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16,0</a:t>
                      </a:r>
                      <a:endParaRPr lang="de-DE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ton</a:t>
                      </a:r>
                      <a:endParaRPr lang="de-DE" sz="16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1.897,50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30.360,-</a:t>
                      </a:r>
                      <a:endParaRPr lang="de-DE" sz="160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EP-Berechnung mittels 2. Rechnungslauf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857375" y="906463"/>
            <a:ext cx="7019925" cy="456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dirty="0"/>
              <a:t>… gibt es Fragen zu diesem </a:t>
            </a:r>
            <a:r>
              <a:rPr lang="de-DE"/>
              <a:t>Abschnitt</a:t>
            </a:r>
            <a:r>
              <a:rPr lang="de-DE" smtClean="0"/>
              <a:t>?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- Ermittlung der Einheitspreise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Fragen?</a:t>
            </a:r>
            <a:br>
              <a:rPr lang="de-DE" sz="1200" b="1" smtClean="0">
                <a:cs typeface="Arial" charset="0"/>
              </a:rPr>
            </a:br>
            <a:r>
              <a:rPr lang="de-DE" sz="1200" b="1" smtClean="0">
                <a:cs typeface="Arial" charset="0"/>
              </a:rPr>
              <a:t>Fragen!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757325" y="13090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781175" y="2820988"/>
            <a:ext cx="70199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de-DE" sz="2400" smtClean="0"/>
              <a:t>Ende </a:t>
            </a:r>
            <a:r>
              <a:rPr lang="de-DE" sz="2400" dirty="0" smtClean="0"/>
              <a:t>der Vorlesung  -  Danke für Ihre Aufmerksamkeit!</a:t>
            </a:r>
            <a:endParaRPr lang="de-DE" sz="2400" dirty="0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15" name="Textfeld 14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16" name="Textfeld 15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7" name="Textfeld 16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8" name="Textfeld 17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9" name="Textfeld 18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20" name="Textfeld 19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Aufgabenstellung / Angaben zur Kalkulation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5343525" y="2857500"/>
            <a:ext cx="2052000" cy="20859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190875" y="2857500"/>
            <a:ext cx="2052000" cy="20859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496175" y="2867025"/>
            <a:ext cx="752475" cy="20859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2314575" y="2857500"/>
            <a:ext cx="752475" cy="20859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833525" y="167101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692000" y="720000"/>
            <a:ext cx="70199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Ausschreibung - Darstellung des Bauvorhabens </a:t>
            </a:r>
            <a:br>
              <a:rPr lang="de-DE" smtClean="0"/>
            </a:br>
            <a:r>
              <a:rPr lang="de-DE" smtClean="0"/>
              <a:t>(ohne Darstellung des Stahlbaus)</a:t>
            </a:r>
          </a:p>
        </p:txBody>
      </p:sp>
      <p:sp>
        <p:nvSpPr>
          <p:cNvPr id="14" name="Rechteck 13"/>
          <p:cNvSpPr/>
          <p:nvPr/>
        </p:nvSpPr>
        <p:spPr>
          <a:xfrm>
            <a:off x="2324099" y="4953000"/>
            <a:ext cx="5904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076575" y="2771775"/>
            <a:ext cx="95250" cy="230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238750" y="2781300"/>
            <a:ext cx="95250" cy="230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391400" y="2781300"/>
            <a:ext cx="95250" cy="230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23"/>
          <p:cNvCxnSpPr/>
          <p:nvPr/>
        </p:nvCxnSpPr>
        <p:spPr>
          <a:xfrm rot="16200000" flipH="1">
            <a:off x="757237" y="4043362"/>
            <a:ext cx="3086100" cy="9525"/>
          </a:xfrm>
          <a:prstGeom prst="line">
            <a:avLst/>
          </a:prstGeom>
          <a:ln w="31750">
            <a:solidFill>
              <a:schemeClr val="tx1"/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16200000" flipH="1">
            <a:off x="6799126" y="4046399"/>
            <a:ext cx="2880000" cy="0"/>
          </a:xfrm>
          <a:prstGeom prst="line">
            <a:avLst/>
          </a:prstGeom>
          <a:ln w="31750">
            <a:solidFill>
              <a:schemeClr val="tx1"/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3114675" y="5429250"/>
            <a:ext cx="21780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15" idx="2"/>
          </p:cNvCxnSpPr>
          <p:nvPr/>
        </p:nvCxnSpPr>
        <p:spPr>
          <a:xfrm rot="5400000">
            <a:off x="2883556" y="5315625"/>
            <a:ext cx="480494" cy="79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stCxn id="16" idx="2"/>
          </p:cNvCxnSpPr>
          <p:nvPr/>
        </p:nvCxnSpPr>
        <p:spPr>
          <a:xfrm rot="5400000">
            <a:off x="5045731" y="5325150"/>
            <a:ext cx="480494" cy="79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3922445" y="5429250"/>
            <a:ext cx="58726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3,0 m</a:t>
            </a:r>
            <a:endParaRPr lang="de-DE" sz="1600"/>
          </a:p>
        </p:txBody>
      </p:sp>
      <p:sp>
        <p:nvSpPr>
          <p:cNvPr id="35" name="Textfeld 34"/>
          <p:cNvSpPr txBox="1"/>
          <p:nvPr/>
        </p:nvSpPr>
        <p:spPr>
          <a:xfrm>
            <a:off x="3103295" y="1943100"/>
            <a:ext cx="2231949" cy="56514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Betonstütze 0,4 x 0,4 m</a:t>
            </a:r>
          </a:p>
          <a:p>
            <a:pPr algn="ctr"/>
            <a:r>
              <a:rPr lang="de-DE" sz="1600" smtClean="0"/>
              <a:t>(als Fertigteile)</a:t>
            </a:r>
            <a:endParaRPr lang="de-DE" sz="1600"/>
          </a:p>
        </p:txBody>
      </p:sp>
      <p:sp>
        <p:nvSpPr>
          <p:cNvPr id="36" name="Textfeld 35"/>
          <p:cNvSpPr txBox="1"/>
          <p:nvPr/>
        </p:nvSpPr>
        <p:spPr>
          <a:xfrm>
            <a:off x="5513120" y="2257425"/>
            <a:ext cx="3450231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Mauer aus Ziegelsteinen  2,6 x 0,3 m</a:t>
            </a:r>
            <a:endParaRPr lang="de-DE" sz="1600"/>
          </a:p>
        </p:txBody>
      </p:sp>
      <p:cxnSp>
        <p:nvCxnSpPr>
          <p:cNvPr id="38" name="Gerade Verbindung mit Pfeil 37"/>
          <p:cNvCxnSpPr>
            <a:stCxn id="36" idx="2"/>
            <a:endCxn id="19" idx="0"/>
          </p:cNvCxnSpPr>
          <p:nvPr/>
        </p:nvCxnSpPr>
        <p:spPr>
          <a:xfrm rot="5400000">
            <a:off x="6663306" y="2282569"/>
            <a:ext cx="281151" cy="8687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35" idx="2"/>
            <a:endCxn id="16" idx="0"/>
          </p:cNvCxnSpPr>
          <p:nvPr/>
        </p:nvCxnSpPr>
        <p:spPr>
          <a:xfrm rot="16200000" flipH="1">
            <a:off x="4616295" y="2111220"/>
            <a:ext cx="273054" cy="10671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35" idx="2"/>
            <a:endCxn id="15" idx="0"/>
          </p:cNvCxnSpPr>
          <p:nvPr/>
        </p:nvCxnSpPr>
        <p:spPr>
          <a:xfrm rot="5400000">
            <a:off x="3539971" y="2092475"/>
            <a:ext cx="263529" cy="1095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rot="16200000" flipH="1">
            <a:off x="2196600" y="3863474"/>
            <a:ext cx="21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rot="16200000" flipH="1">
            <a:off x="4842450" y="3899474"/>
            <a:ext cx="2088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3293795" y="3686175"/>
            <a:ext cx="58726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4,2 m</a:t>
            </a:r>
            <a:endParaRPr lang="de-DE" sz="1600"/>
          </a:p>
        </p:txBody>
      </p:sp>
      <p:sp>
        <p:nvSpPr>
          <p:cNvPr id="47" name="Textfeld 46"/>
          <p:cNvSpPr txBox="1"/>
          <p:nvPr/>
        </p:nvSpPr>
        <p:spPr>
          <a:xfrm>
            <a:off x="5894120" y="3695700"/>
            <a:ext cx="587267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4,0 m</a:t>
            </a:r>
            <a:endParaRPr lang="de-DE" sz="1600"/>
          </a:p>
        </p:txBody>
      </p:sp>
      <p:cxnSp>
        <p:nvCxnSpPr>
          <p:cNvPr id="49" name="Gerade Verbindung mit Pfeil 48"/>
          <p:cNvCxnSpPr/>
          <p:nvPr/>
        </p:nvCxnSpPr>
        <p:spPr>
          <a:xfrm flipV="1">
            <a:off x="2038349" y="6124575"/>
            <a:ext cx="6516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4370120" y="5829300"/>
            <a:ext cx="1840815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Mauerlänge: 240 m</a:t>
            </a:r>
            <a:endParaRPr lang="de-DE" sz="1600"/>
          </a:p>
        </p:txBody>
      </p:sp>
      <p:sp>
        <p:nvSpPr>
          <p:cNvPr id="51" name="Textfeld 50"/>
          <p:cNvSpPr txBox="1"/>
          <p:nvPr/>
        </p:nvSpPr>
        <p:spPr>
          <a:xfrm>
            <a:off x="5960795" y="5343525"/>
            <a:ext cx="2185462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de-DE" sz="1600" smtClean="0"/>
              <a:t>Fundament 1,5 x 0,6 m</a:t>
            </a:r>
            <a:endParaRPr lang="de-DE" sz="1600"/>
          </a:p>
        </p:txBody>
      </p:sp>
      <p:cxnSp>
        <p:nvCxnSpPr>
          <p:cNvPr id="53" name="Gerade Verbindung mit Pfeil 52"/>
          <p:cNvCxnSpPr>
            <a:stCxn id="51" idx="0"/>
          </p:cNvCxnSpPr>
          <p:nvPr/>
        </p:nvCxnSpPr>
        <p:spPr>
          <a:xfrm rot="16200000" flipV="1">
            <a:off x="6746213" y="5036212"/>
            <a:ext cx="285750" cy="3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39" name="Textfeld 3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41" name="Textfeld 40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43" name="Textfeld 42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48" name="Textfeld 47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52" name="Textfeld 51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833525" y="1270962"/>
            <a:ext cx="7020000" cy="4860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de-DE" dirty="0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692000" y="720000"/>
            <a:ext cx="7236000" cy="5493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mtClean="0"/>
              <a:t>Angaben zur Kalkulation</a:t>
            </a:r>
          </a:p>
          <a:p>
            <a:pPr>
              <a:lnSpc>
                <a:spcPct val="150000"/>
              </a:lnSpc>
              <a:defRPr/>
            </a:pPr>
            <a:endParaRPr lang="de-DE" smtClean="0"/>
          </a:p>
          <a:p>
            <a:pPr>
              <a:lnSpc>
                <a:spcPct val="150000"/>
              </a:lnSpc>
              <a:tabLst>
                <a:tab pos="1076325" algn="l"/>
              </a:tabLst>
              <a:defRPr/>
            </a:pPr>
            <a:r>
              <a:rPr lang="de-DE" u="sng" smtClean="0"/>
              <a:t>Massen</a:t>
            </a:r>
            <a:r>
              <a:rPr lang="de-DE" smtClean="0"/>
              <a:t>: 	siehe Leistungsverzeichnis und Skizzen</a:t>
            </a:r>
          </a:p>
          <a:p>
            <a:pPr marL="265113" indent="-265113"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endParaRPr lang="de-DE" b="1" smtClean="0"/>
          </a:p>
          <a:p>
            <a:pPr marL="265113" indent="-265113" defTabSz="681038">
              <a:lnSpc>
                <a:spcPct val="150000"/>
              </a:lnSpc>
              <a:tabLst>
                <a:tab pos="2509838" algn="l"/>
                <a:tab pos="3944938" algn="l"/>
              </a:tabLst>
            </a:pPr>
            <a:r>
              <a:rPr lang="de-DE" u="sng" smtClean="0"/>
              <a:t>Kostenansätze für Materialien und NU</a:t>
            </a:r>
            <a:r>
              <a:rPr lang="de-DE" smtClean="0"/>
              <a:t> (alles frei Baustelle geliefert):</a:t>
            </a:r>
          </a:p>
          <a:p>
            <a:pPr marL="265113" indent="-265113" defTabSz="681038">
              <a:lnSpc>
                <a:spcPct val="150000"/>
              </a:lnSpc>
              <a:buFont typeface="Wingdings" pitchFamily="2" charset="2"/>
              <a:buChar char="Ø"/>
              <a:tabLst>
                <a:tab pos="4038600" algn="r"/>
                <a:tab pos="4219575" algn="l"/>
              </a:tabLst>
            </a:pPr>
            <a:r>
              <a:rPr lang="de-DE" smtClean="0"/>
              <a:t>Magerbeton Sauberkeitsschicht:	67,-	Euro/m3</a:t>
            </a:r>
          </a:p>
          <a:p>
            <a:pPr marL="265113" indent="-265113" defTabSz="681038">
              <a:lnSpc>
                <a:spcPct val="150000"/>
              </a:lnSpc>
              <a:buFont typeface="Wingdings" pitchFamily="2" charset="2"/>
              <a:buChar char="Ø"/>
              <a:tabLst>
                <a:tab pos="4038600" algn="r"/>
                <a:tab pos="4219575" algn="l"/>
              </a:tabLst>
            </a:pPr>
            <a:r>
              <a:rPr lang="de-DE" smtClean="0"/>
              <a:t>Schalung:	8,-	Euro/m2</a:t>
            </a:r>
          </a:p>
          <a:p>
            <a:pPr marL="265113" indent="-265113" defTabSz="681038">
              <a:lnSpc>
                <a:spcPct val="150000"/>
              </a:lnSpc>
              <a:buFont typeface="Wingdings" pitchFamily="2" charset="2"/>
              <a:buChar char="Ø"/>
              <a:tabLst>
                <a:tab pos="4038600" algn="r"/>
                <a:tab pos="4219575" algn="l"/>
              </a:tabLst>
            </a:pPr>
            <a:r>
              <a:rPr lang="de-DE" smtClean="0"/>
              <a:t>Bewehrung (gebogen): 	800,-	Euro/ton</a:t>
            </a:r>
          </a:p>
          <a:p>
            <a:pPr marL="265113" indent="-265113" defTabSz="681038">
              <a:lnSpc>
                <a:spcPct val="150000"/>
              </a:lnSpc>
              <a:buFont typeface="Wingdings" pitchFamily="2" charset="2"/>
              <a:buChar char="Ø"/>
              <a:tabLst>
                <a:tab pos="4038600" algn="r"/>
                <a:tab pos="4219575" algn="l"/>
              </a:tabLst>
            </a:pPr>
            <a:r>
              <a:rPr lang="de-DE" smtClean="0"/>
              <a:t>Beton:	100,-	Euro/m3 	</a:t>
            </a:r>
          </a:p>
          <a:p>
            <a:pPr marL="265113" indent="-265113" defTabSz="681038">
              <a:lnSpc>
                <a:spcPct val="150000"/>
              </a:lnSpc>
              <a:buFont typeface="Wingdings" pitchFamily="2" charset="2"/>
              <a:buChar char="Ø"/>
              <a:tabLst>
                <a:tab pos="4038600" algn="r"/>
                <a:tab pos="4219575" algn="l"/>
              </a:tabLst>
            </a:pPr>
            <a:r>
              <a:rPr lang="de-DE" smtClean="0"/>
              <a:t>Stahlstützen:	240,-	Euro/Stk</a:t>
            </a:r>
          </a:p>
          <a:p>
            <a:pPr marL="265113" indent="-265113" defTabSz="681038">
              <a:lnSpc>
                <a:spcPct val="150000"/>
              </a:lnSpc>
              <a:buFont typeface="Wingdings" pitchFamily="2" charset="2"/>
              <a:buChar char="Ø"/>
              <a:tabLst>
                <a:tab pos="4038600" algn="r"/>
                <a:tab pos="4219575" algn="l"/>
              </a:tabLst>
            </a:pPr>
            <a:r>
              <a:rPr lang="de-DE" smtClean="0"/>
              <a:t>Mauerwerk:	20,-	Euro/m2 (zzgl. 7,5% Bruch)</a:t>
            </a:r>
          </a:p>
          <a:p>
            <a:pPr marL="265113" indent="-265113" defTabSz="681038">
              <a:lnSpc>
                <a:spcPct val="150000"/>
              </a:lnSpc>
              <a:buFont typeface="Wingdings" pitchFamily="2" charset="2"/>
              <a:buChar char="Ø"/>
              <a:tabLst>
                <a:tab pos="4038600" algn="r"/>
                <a:tab pos="4219575" algn="l"/>
              </a:tabLst>
            </a:pPr>
            <a:r>
              <a:rPr lang="de-DE" smtClean="0"/>
              <a:t>Mörtel:	0,10 	Euro/l und 30 l/m2 Mauer </a:t>
            </a:r>
          </a:p>
          <a:p>
            <a:pPr marL="265113" indent="-265113" defTabSz="681038">
              <a:lnSpc>
                <a:spcPct val="150000"/>
              </a:lnSpc>
              <a:buFont typeface="Wingdings" pitchFamily="2" charset="2"/>
              <a:buChar char="Ø"/>
              <a:tabLst>
                <a:tab pos="4038600" algn="r"/>
                <a:tab pos="4219575" algn="l"/>
              </a:tabLst>
            </a:pPr>
            <a:r>
              <a:rPr lang="de-DE" smtClean="0"/>
              <a:t>Stahlbau (bei NU)	1.650,- 	Euro/ton</a:t>
            </a:r>
          </a:p>
        </p:txBody>
      </p:sp>
      <p:sp>
        <p:nvSpPr>
          <p:cNvPr id="5" name="Textfeld 4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7" name="Textfeld 6"/>
          <p:cNvSpPr txBox="1">
            <a:spLocks/>
          </p:cNvSpPr>
          <p:nvPr/>
        </p:nvSpPr>
        <p:spPr bwMode="auto">
          <a:xfrm>
            <a:off x="117475" y="83661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Einleitung und Eingliederung</a:t>
            </a:r>
          </a:p>
        </p:txBody>
      </p:sp>
      <p:sp>
        <p:nvSpPr>
          <p:cNvPr id="8" name="Textfeld 7"/>
          <p:cNvSpPr txBox="1">
            <a:spLocks/>
          </p:cNvSpPr>
          <p:nvPr/>
        </p:nvSpPr>
        <p:spPr bwMode="auto">
          <a:xfrm>
            <a:off x="117475" y="4795838"/>
            <a:ext cx="1511300" cy="585787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2.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Ermittlung der Einheitspreise</a:t>
            </a:r>
          </a:p>
        </p:txBody>
      </p:sp>
      <p:sp>
        <p:nvSpPr>
          <p:cNvPr id="9" name="Textfeld 8"/>
          <p:cNvSpPr txBox="1">
            <a:spLocks/>
          </p:cNvSpPr>
          <p:nvPr/>
        </p:nvSpPr>
        <p:spPr bwMode="auto">
          <a:xfrm>
            <a:off x="117475" y="4005263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 der Angebotssumme</a:t>
            </a:r>
          </a:p>
        </p:txBody>
      </p:sp>
      <p:sp>
        <p:nvSpPr>
          <p:cNvPr id="10" name="Textfeld 9"/>
          <p:cNvSpPr txBox="1">
            <a:spLocks/>
          </p:cNvSpPr>
          <p:nvPr/>
        </p:nvSpPr>
        <p:spPr bwMode="auto">
          <a:xfrm>
            <a:off x="117475" y="3213100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Berechnung der  Herstellkosten</a:t>
            </a:r>
          </a:p>
        </p:txBody>
      </p:sp>
      <p:sp>
        <p:nvSpPr>
          <p:cNvPr id="11" name="Textfeld 10"/>
          <p:cNvSpPr txBox="1">
            <a:spLocks/>
          </p:cNvSpPr>
          <p:nvPr/>
        </p:nvSpPr>
        <p:spPr bwMode="auto">
          <a:xfrm>
            <a:off x="117475" y="2420938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1. Rechnungslauf</a:t>
            </a:r>
          </a:p>
          <a:p>
            <a:pPr algn="ctr">
              <a:spcBef>
                <a:spcPts val="100"/>
              </a:spcBef>
            </a:pPr>
            <a:r>
              <a:rPr lang="de-DE" sz="1200" b="1" smtClean="0">
                <a:solidFill>
                  <a:schemeClr val="bg1"/>
                </a:solidFill>
                <a:cs typeface="Arial" charset="0"/>
              </a:rPr>
              <a:t>- notwendige Vorarbeiten</a:t>
            </a:r>
          </a:p>
        </p:txBody>
      </p:sp>
      <p:sp>
        <p:nvSpPr>
          <p:cNvPr id="13" name="Textfeld 12"/>
          <p:cNvSpPr txBox="1">
            <a:spLocks/>
          </p:cNvSpPr>
          <p:nvPr/>
        </p:nvSpPr>
        <p:spPr bwMode="auto">
          <a:xfrm>
            <a:off x="117475" y="5578475"/>
            <a:ext cx="1511300" cy="584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>
                <a:solidFill>
                  <a:schemeClr val="bg1"/>
                </a:solidFill>
                <a:cs typeface="Arial" charset="0"/>
              </a:rPr>
              <a:t>Fragen?</a:t>
            </a:r>
            <a:br>
              <a:rPr lang="de-DE" sz="1200" b="1">
                <a:solidFill>
                  <a:schemeClr val="bg1"/>
                </a:solidFill>
                <a:cs typeface="Arial" charset="0"/>
              </a:rPr>
            </a:br>
            <a:r>
              <a:rPr lang="de-DE" sz="1200" b="1">
                <a:solidFill>
                  <a:schemeClr val="bg1"/>
                </a:solidFill>
                <a:cs typeface="Arial" charset="0"/>
              </a:rPr>
              <a:t>Fragen!</a:t>
            </a:r>
          </a:p>
        </p:txBody>
      </p:sp>
      <p:sp>
        <p:nvSpPr>
          <p:cNvPr id="14" name="Textfeld 13"/>
          <p:cNvSpPr txBox="1">
            <a:spLocks/>
          </p:cNvSpPr>
          <p:nvPr/>
        </p:nvSpPr>
        <p:spPr bwMode="auto">
          <a:xfrm>
            <a:off x="117475" y="1628775"/>
            <a:ext cx="1511300" cy="58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00"/>
              </a:spcBef>
            </a:pPr>
            <a:r>
              <a:rPr lang="de-DE" sz="1200" b="1" smtClean="0">
                <a:cs typeface="Arial" charset="0"/>
              </a:rPr>
              <a:t>Aufgabenstellung / Angaben zur Kalkulation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1836738" y="39689"/>
            <a:ext cx="7272000" cy="3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30" tIns="16830" rIns="16830" bIns="16830" anchor="ctr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Aufgabenstellung</a:t>
            </a:r>
            <a:endParaRPr lang="de-DE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0827_113720_VO+Ü_Foli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5258</Words>
  <Application>Microsoft Office PowerPoint</Application>
  <PresentationFormat>Bildschirmpräsentation (4:3)</PresentationFormat>
  <Paragraphs>2062</Paragraphs>
  <Slides>72</Slides>
  <Notes>72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72</vt:i4>
      </vt:variant>
    </vt:vector>
  </HeadingPairs>
  <TitlesOfParts>
    <vt:vector size="73" baseType="lpstr">
      <vt:lpstr>080827_113720_VO+Ü_Folien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Brvz GmbH / Infosys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BRVZ GmbH / INFOSYS GmbH</dc:creator>
  <cp:lastModifiedBy>Sandoval</cp:lastModifiedBy>
  <cp:revision>710</cp:revision>
  <dcterms:created xsi:type="dcterms:W3CDTF">2006-09-08T10:21:18Z</dcterms:created>
  <dcterms:modified xsi:type="dcterms:W3CDTF">2011-06-20T11:29:43Z</dcterms:modified>
</cp:coreProperties>
</file>